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6.xml" ContentType="application/vnd.openxmlformats-officedocument.presentationml.tags+xml"/>
  <Override PartName="/ppt/notesSlides/notesSlide1.xml" ContentType="application/vnd.openxmlformats-officedocument.presentationml.notesSlide+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notesSlides/notesSlide9.xml" ContentType="application/vnd.openxmlformats-officedocument.presentationml.notesSlide+xml"/>
  <Override PartName="/ppt/tags/tag25.xml" ContentType="application/vnd.openxmlformats-officedocument.presentationml.tags+xml"/>
  <Override PartName="/ppt/notesSlides/notesSlide10.xml" ContentType="application/vnd.openxmlformats-officedocument.presentationml.notesSlide+xml"/>
  <Override PartName="/ppt/tags/tag26.xml" ContentType="application/vnd.openxmlformats-officedocument.presentationml.tags+xml"/>
  <Override PartName="/ppt/notesSlides/notesSlide11.xml" ContentType="application/vnd.openxmlformats-officedocument.presentationml.notesSlide+xml"/>
  <Override PartName="/ppt/tags/tag27.xml" ContentType="application/vnd.openxmlformats-officedocument.presentationml.tags+xml"/>
  <Override PartName="/ppt/notesSlides/notesSlide12.xml" ContentType="application/vnd.openxmlformats-officedocument.presentationml.notesSlide+xml"/>
  <Override PartName="/ppt/tags/tag28.xml" ContentType="application/vnd.openxmlformats-officedocument.presentationml.tags+xml"/>
  <Override PartName="/ppt/notesSlides/notesSlide13.xml" ContentType="application/vnd.openxmlformats-officedocument.presentationml.notesSlide+xml"/>
  <Override PartName="/ppt/tags/tag29.xml" ContentType="application/vnd.openxmlformats-officedocument.presentationml.tags+xml"/>
  <Override PartName="/ppt/notesSlides/notesSlide14.xml" ContentType="application/vnd.openxmlformats-officedocument.presentationml.notesSlide+xml"/>
  <Override PartName="/ppt/tags/tag30.xml" ContentType="application/vnd.openxmlformats-officedocument.presentationml.tags+xml"/>
  <Override PartName="/ppt/notesSlides/notesSlide15.xml" ContentType="application/vnd.openxmlformats-officedocument.presentationml.notesSlide+xml"/>
  <Override PartName="/ppt/tags/tag31.xml" ContentType="application/vnd.openxmlformats-officedocument.presentationml.tags+xml"/>
  <Override PartName="/ppt/notesSlides/notesSlide16.xml" ContentType="application/vnd.openxmlformats-officedocument.presentationml.notesSlide+xml"/>
  <Override PartName="/ppt/tags/tag32.xml" ContentType="application/vnd.openxmlformats-officedocument.presentationml.tags+xml"/>
  <Override PartName="/ppt/notesSlides/notesSlide17.xml" ContentType="application/vnd.openxmlformats-officedocument.presentationml.notesSlide+xml"/>
  <Override PartName="/ppt/tags/tag33.xml" ContentType="application/vnd.openxmlformats-officedocument.presentationml.tags+xml"/>
  <Override PartName="/ppt/notesSlides/notesSlide18.xml" ContentType="application/vnd.openxmlformats-officedocument.presentationml.notesSlide+xml"/>
  <Override PartName="/ppt/tags/tag34.xml" ContentType="application/vnd.openxmlformats-officedocument.presentationml.tags+xml"/>
  <Override PartName="/ppt/notesSlides/notesSlide19.xml" ContentType="application/vnd.openxmlformats-officedocument.presentationml.notesSlide+xml"/>
  <Override PartName="/ppt/tags/tag35.xml" ContentType="application/vnd.openxmlformats-officedocument.presentationml.tags+xml"/>
  <Override PartName="/ppt/notesSlides/notesSlide20.xml" ContentType="application/vnd.openxmlformats-officedocument.presentationml.notesSlide+xml"/>
  <Override PartName="/ppt/tags/tag36.xml" ContentType="application/vnd.openxmlformats-officedocument.presentationml.tags+xml"/>
  <Override PartName="/ppt/notesSlides/notesSlide21.xml" ContentType="application/vnd.openxmlformats-officedocument.presentationml.notesSlide+xml"/>
  <Override PartName="/ppt/tags/tag37.xml" ContentType="application/vnd.openxmlformats-officedocument.presentationml.tags+xml"/>
  <Override PartName="/ppt/notesSlides/notesSlide22.xml" ContentType="application/vnd.openxmlformats-officedocument.presentationml.notesSlide+xml"/>
  <Override PartName="/ppt/tags/tag38.xml" ContentType="application/vnd.openxmlformats-officedocument.presentationml.tags+xml"/>
  <Override PartName="/ppt/notesSlides/notesSlide23.xml" ContentType="application/vnd.openxmlformats-officedocument.presentationml.notesSlide+xml"/>
  <Override PartName="/ppt/tags/tag39.xml" ContentType="application/vnd.openxmlformats-officedocument.presentationml.tags+xml"/>
  <Override PartName="/ppt/notesSlides/notesSlide24.xml" ContentType="application/vnd.openxmlformats-officedocument.presentationml.notesSlide+xml"/>
  <Override PartName="/ppt/tags/tag40.xml" ContentType="application/vnd.openxmlformats-officedocument.presentationml.tags+xml"/>
  <Override PartName="/ppt/notesSlides/notesSlide25.xml" ContentType="application/vnd.openxmlformats-officedocument.presentationml.notesSlide+xml"/>
  <Override PartName="/ppt/tags/tag41.xml" ContentType="application/vnd.openxmlformats-officedocument.presentationml.tags+xml"/>
  <Override PartName="/ppt/notesSlides/notesSlide26.xml" ContentType="application/vnd.openxmlformats-officedocument.presentationml.notesSlide+xml"/>
  <Override PartName="/ppt/tags/tag42.xml" ContentType="application/vnd.openxmlformats-officedocument.presentationml.tags+xml"/>
  <Override PartName="/ppt/notesSlides/notesSlide27.xml" ContentType="application/vnd.openxmlformats-officedocument.presentationml.notesSlide+xml"/>
  <Override PartName="/ppt/tags/tag43.xml" ContentType="application/vnd.openxmlformats-officedocument.presentationml.tags+xml"/>
  <Override PartName="/ppt/notesSlides/notesSlide28.xml" ContentType="application/vnd.openxmlformats-officedocument.presentationml.notesSlide+xml"/>
  <Override PartName="/ppt/tags/tag44.xml" ContentType="application/vnd.openxmlformats-officedocument.presentationml.tags+xml"/>
  <Override PartName="/ppt/notesSlides/notesSlide29.xml" ContentType="application/vnd.openxmlformats-officedocument.presentationml.notesSlide+xml"/>
  <Override PartName="/ppt/tags/tag45.xml" ContentType="application/vnd.openxmlformats-officedocument.presentationml.tags+xml"/>
  <Override PartName="/ppt/notesSlides/notesSlide30.xml" ContentType="application/vnd.openxmlformats-officedocument.presentationml.notesSlide+xml"/>
  <Override PartName="/ppt/tags/tag46.xml" ContentType="application/vnd.openxmlformats-officedocument.presentationml.tags+xml"/>
  <Override PartName="/ppt/notesSlides/notesSlide31.xml" ContentType="application/vnd.openxmlformats-officedocument.presentationml.notesSlide+xml"/>
  <Override PartName="/ppt/tags/tag47.xml" ContentType="application/vnd.openxmlformats-officedocument.presentationml.tags+xml"/>
  <Override PartName="/ppt/notesSlides/notesSlide32.xml" ContentType="application/vnd.openxmlformats-officedocument.presentationml.notesSlide+xml"/>
  <Override PartName="/ppt/tags/tag48.xml" ContentType="application/vnd.openxmlformats-officedocument.presentationml.tags+xml"/>
  <Override PartName="/ppt/notesSlides/notesSlide33.xml" ContentType="application/vnd.openxmlformats-officedocument.presentationml.notesSlide+xml"/>
  <Override PartName="/ppt/tags/tag49.xml" ContentType="application/vnd.openxmlformats-officedocument.presentationml.tags+xml"/>
  <Override PartName="/ppt/notesSlides/notesSlide34.xml" ContentType="application/vnd.openxmlformats-officedocument.presentationml.notesSlide+xml"/>
  <Override PartName="/ppt/tags/tag50.xml" ContentType="application/vnd.openxmlformats-officedocument.presentationml.tags+xml"/>
  <Override PartName="/ppt/notesSlides/notesSlide35.xml" ContentType="application/vnd.openxmlformats-officedocument.presentationml.notesSlide+xml"/>
  <Override PartName="/ppt/tags/tag51.xml" ContentType="application/vnd.openxmlformats-officedocument.presentationml.tags+xml"/>
  <Override PartName="/ppt/notesSlides/notesSlide36.xml" ContentType="application/vnd.openxmlformats-officedocument.presentationml.notesSlide+xml"/>
  <Override PartName="/ppt/tags/tag52.xml" ContentType="application/vnd.openxmlformats-officedocument.presentationml.tags+xml"/>
  <Override PartName="/ppt/notesSlides/notesSlide37.xml" ContentType="application/vnd.openxmlformats-officedocument.presentationml.notesSlide+xml"/>
  <Override PartName="/ppt/tags/tag53.xml" ContentType="application/vnd.openxmlformats-officedocument.presentationml.tags+xml"/>
  <Override PartName="/ppt/notesSlides/notesSlide38.xml" ContentType="application/vnd.openxmlformats-officedocument.presentationml.notesSlide+xml"/>
  <Override PartName="/ppt/tags/tag54.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42"/>
  </p:notesMasterIdLst>
  <p:handoutMasterIdLst>
    <p:handoutMasterId r:id="rId43"/>
  </p:handoutMasterIdLst>
  <p:sldIdLst>
    <p:sldId id="285" r:id="rId2"/>
    <p:sldId id="286" r:id="rId3"/>
    <p:sldId id="287" r:id="rId4"/>
    <p:sldId id="288" r:id="rId5"/>
    <p:sldId id="289" r:id="rId6"/>
    <p:sldId id="290" r:id="rId7"/>
    <p:sldId id="291"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307" r:id="rId24"/>
    <p:sldId id="308" r:id="rId25"/>
    <p:sldId id="309" r:id="rId26"/>
    <p:sldId id="310" r:id="rId27"/>
    <p:sldId id="311" r:id="rId28"/>
    <p:sldId id="312" r:id="rId29"/>
    <p:sldId id="313" r:id="rId30"/>
    <p:sldId id="314" r:id="rId31"/>
    <p:sldId id="315" r:id="rId32"/>
    <p:sldId id="316" r:id="rId33"/>
    <p:sldId id="317" r:id="rId34"/>
    <p:sldId id="318" r:id="rId35"/>
    <p:sldId id="319" r:id="rId36"/>
    <p:sldId id="320" r:id="rId37"/>
    <p:sldId id="321" r:id="rId38"/>
    <p:sldId id="323" r:id="rId39"/>
    <p:sldId id="324" r:id="rId40"/>
    <p:sldId id="325" r:id="rId41"/>
  </p:sldIdLst>
  <p:sldSz cx="18288000" cy="10287000"/>
  <p:notesSz cx="7772400" cy="10058400"/>
  <p:custDataLst>
    <p:tags r:id="rId44"/>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4" orient="horz" pos="3195" userDrawn="1">
          <p15:clr>
            <a:srgbClr val="A4A3A4"/>
          </p15:clr>
        </p15:guide>
        <p15:guide id="6" pos="408" userDrawn="1">
          <p15:clr>
            <a:srgbClr val="A4A3A4"/>
          </p15:clr>
        </p15:guide>
      </p15:sldGuideLst>
    </p:ext>
    <p:ext uri="{2D200454-40CA-4A62-9FC3-DE9A4176ACB9}">
      <p15:notesGuideLst xmlns:p15="http://schemas.microsoft.com/office/powerpoint/2012/main">
        <p15:guide id="1" orient="horz" pos="2923">
          <p15:clr>
            <a:srgbClr val="A4A3A4"/>
          </p15:clr>
        </p15:guide>
        <p15:guide id="2" orient="horz" pos="283">
          <p15:clr>
            <a:srgbClr val="A4A3A4"/>
          </p15:clr>
        </p15:guide>
        <p15:guide id="3" pos="244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1350F"/>
    <a:srgbClr val="C74634"/>
    <a:srgbClr val="FDE8E3"/>
    <a:srgbClr val="572B16"/>
    <a:srgbClr val="A6A6A6"/>
    <a:srgbClr val="E0E2E1"/>
    <a:srgbClr val="D8E1E6"/>
    <a:srgbClr val="5A869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horzBarState="maximized">
    <p:restoredLeft sz="18301" autoAdjust="0"/>
    <p:restoredTop sz="94434" autoAdjust="0"/>
  </p:normalViewPr>
  <p:slideViewPr>
    <p:cSldViewPr showGuides="1">
      <p:cViewPr varScale="1">
        <p:scale>
          <a:sx n="48" d="100"/>
          <a:sy n="48" d="100"/>
        </p:scale>
        <p:origin x="444" y="36"/>
      </p:cViewPr>
      <p:guideLst>
        <p:guide orient="horz" pos="3195"/>
        <p:guide pos="408"/>
      </p:guideLst>
    </p:cSldViewPr>
  </p:slideViewPr>
  <p:outlineViewPr>
    <p:cViewPr>
      <p:scale>
        <a:sx n="33" d="100"/>
        <a:sy n="33" d="100"/>
      </p:scale>
      <p:origin x="0" y="-2316"/>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60" d="100"/>
          <a:sy n="60" d="100"/>
        </p:scale>
        <p:origin x="2514" y="-588"/>
      </p:cViewPr>
      <p:guideLst>
        <p:guide orient="horz" pos="2923"/>
        <p:guide orient="horz" pos="283"/>
        <p:guide pos="244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714" name="Rectangle 2"/>
          <p:cNvSpPr>
            <a:spLocks noGrp="1" noChangeArrowheads="1"/>
          </p:cNvSpPr>
          <p:nvPr>
            <p:ph type="hdr" sz="quarter"/>
          </p:nvPr>
        </p:nvSpPr>
        <p:spPr bwMode="auto">
          <a:xfrm>
            <a:off x="0" y="0"/>
            <a:ext cx="3028950" cy="463550"/>
          </a:xfrm>
          <a:prstGeom prst="rect">
            <a:avLst/>
          </a:prstGeom>
          <a:noFill/>
          <a:ln w="9525">
            <a:noFill/>
            <a:miter lim="800000"/>
            <a:headEnd/>
            <a:tailEnd/>
          </a:ln>
          <a:effectLst/>
        </p:spPr>
        <p:txBody>
          <a:bodyPr vert="horz" wrap="square" lIns="92985" tIns="46493" rIns="92985" bIns="46493" numCol="1" anchor="t" anchorCtr="0" compatLnSpc="1">
            <a:prstTxWarp prst="textNoShape">
              <a:avLst/>
            </a:prstTxWarp>
          </a:bodyPr>
          <a:lstStyle>
            <a:lvl1pPr algn="l" defTabSz="930275">
              <a:spcBef>
                <a:spcPct val="0"/>
              </a:spcBef>
              <a:buClr>
                <a:srgbClr val="000000"/>
              </a:buClr>
              <a:buFont typeface="Arial" pitchFamily="34" charset="0"/>
              <a:buNone/>
              <a:defRPr sz="1200" b="1">
                <a:latin typeface="Arial" pitchFamily="34" charset="0"/>
                <a:cs typeface="+mn-cs"/>
              </a:defRPr>
            </a:lvl1pPr>
          </a:lstStyle>
          <a:p>
            <a:pPr>
              <a:defRPr/>
            </a:pPr>
            <a:endParaRPr lang="en-US" dirty="0">
              <a:latin typeface="Oracle Sans" panose="020B0503020204020204" pitchFamily="34" charset="0"/>
            </a:endParaRPr>
          </a:p>
        </p:txBody>
      </p:sp>
      <p:sp>
        <p:nvSpPr>
          <p:cNvPr id="115715" name="Rectangle 3"/>
          <p:cNvSpPr>
            <a:spLocks noGrp="1" noChangeArrowheads="1"/>
          </p:cNvSpPr>
          <p:nvPr>
            <p:ph type="dt" sz="quarter" idx="1"/>
          </p:nvPr>
        </p:nvSpPr>
        <p:spPr bwMode="auto">
          <a:xfrm>
            <a:off x="3962400" y="0"/>
            <a:ext cx="3028950" cy="463550"/>
          </a:xfrm>
          <a:prstGeom prst="rect">
            <a:avLst/>
          </a:prstGeom>
          <a:noFill/>
          <a:ln w="9525">
            <a:noFill/>
            <a:miter lim="800000"/>
            <a:headEnd/>
            <a:tailEnd/>
          </a:ln>
          <a:effectLst/>
        </p:spPr>
        <p:txBody>
          <a:bodyPr vert="horz" wrap="square" lIns="92985" tIns="46493" rIns="92985" bIns="46493" numCol="1" anchor="t" anchorCtr="0" compatLnSpc="1">
            <a:prstTxWarp prst="textNoShape">
              <a:avLst/>
            </a:prstTxWarp>
          </a:bodyPr>
          <a:lstStyle>
            <a:lvl1pPr algn="r" defTabSz="930275">
              <a:spcBef>
                <a:spcPct val="0"/>
              </a:spcBef>
              <a:buClr>
                <a:srgbClr val="000000"/>
              </a:buClr>
              <a:buFont typeface="Arial" pitchFamily="34" charset="0"/>
              <a:buNone/>
              <a:defRPr sz="1200" b="1">
                <a:latin typeface="Arial" pitchFamily="34" charset="0"/>
                <a:cs typeface="+mn-cs"/>
              </a:defRPr>
            </a:lvl1pPr>
          </a:lstStyle>
          <a:p>
            <a:pPr>
              <a:defRPr/>
            </a:pPr>
            <a:endParaRPr lang="en-US" dirty="0">
              <a:latin typeface="Oracle Sans" panose="020B0503020204020204" pitchFamily="34" charset="0"/>
            </a:endParaRPr>
          </a:p>
        </p:txBody>
      </p:sp>
      <p:sp>
        <p:nvSpPr>
          <p:cNvPr id="115716" name="Rectangle 4"/>
          <p:cNvSpPr>
            <a:spLocks noGrp="1" noChangeArrowheads="1"/>
          </p:cNvSpPr>
          <p:nvPr>
            <p:ph type="ftr" sz="quarter" idx="2"/>
          </p:nvPr>
        </p:nvSpPr>
        <p:spPr bwMode="auto">
          <a:xfrm>
            <a:off x="0" y="8818563"/>
            <a:ext cx="3028950" cy="463550"/>
          </a:xfrm>
          <a:prstGeom prst="rect">
            <a:avLst/>
          </a:prstGeom>
          <a:noFill/>
          <a:ln w="9525">
            <a:noFill/>
            <a:miter lim="800000"/>
            <a:headEnd/>
            <a:tailEnd/>
          </a:ln>
          <a:effectLst/>
        </p:spPr>
        <p:txBody>
          <a:bodyPr vert="horz" wrap="square" lIns="92985" tIns="46493" rIns="92985" bIns="46493" numCol="1" anchor="b" anchorCtr="0" compatLnSpc="1">
            <a:prstTxWarp prst="textNoShape">
              <a:avLst/>
            </a:prstTxWarp>
          </a:bodyPr>
          <a:lstStyle>
            <a:lvl1pPr algn="l" defTabSz="930275">
              <a:spcBef>
                <a:spcPct val="0"/>
              </a:spcBef>
              <a:buClr>
                <a:srgbClr val="000000"/>
              </a:buClr>
              <a:buFont typeface="Arial" pitchFamily="34" charset="0"/>
              <a:buNone/>
              <a:defRPr sz="1200" b="1">
                <a:latin typeface="Arial" pitchFamily="34" charset="0"/>
                <a:cs typeface="+mn-cs"/>
              </a:defRPr>
            </a:lvl1pPr>
          </a:lstStyle>
          <a:p>
            <a:pPr>
              <a:defRPr/>
            </a:pPr>
            <a:r>
              <a:rPr lang="en-US" smtClean="0">
                <a:latin typeface="Oracle Sans" panose="020B0503020204020204" pitchFamily="34" charset="0"/>
              </a:rPr>
              <a:t>Oracle Database 19c: SQL Workshop   13 - ‹#›</a:t>
            </a:r>
            <a:endParaRPr lang="en-US" dirty="0">
              <a:latin typeface="Oracle Sans" panose="020B0503020204020204" pitchFamily="34" charset="0"/>
            </a:endParaRPr>
          </a:p>
        </p:txBody>
      </p:sp>
      <p:sp>
        <p:nvSpPr>
          <p:cNvPr id="115717" name="Rectangle 5"/>
          <p:cNvSpPr>
            <a:spLocks noGrp="1" noChangeArrowheads="1"/>
          </p:cNvSpPr>
          <p:nvPr>
            <p:ph type="sldNum" sz="quarter" idx="3"/>
          </p:nvPr>
        </p:nvSpPr>
        <p:spPr bwMode="auto">
          <a:xfrm>
            <a:off x="3962400" y="8818563"/>
            <a:ext cx="3028950" cy="463550"/>
          </a:xfrm>
          <a:prstGeom prst="rect">
            <a:avLst/>
          </a:prstGeom>
          <a:noFill/>
          <a:ln w="9525">
            <a:noFill/>
            <a:miter lim="800000"/>
            <a:headEnd/>
            <a:tailEnd/>
          </a:ln>
          <a:effectLst/>
        </p:spPr>
        <p:txBody>
          <a:bodyPr vert="horz" wrap="square" lIns="92985" tIns="46493" rIns="92985" bIns="46493" numCol="1" anchor="b" anchorCtr="0" compatLnSpc="1">
            <a:prstTxWarp prst="textNoShape">
              <a:avLst/>
            </a:prstTxWarp>
          </a:bodyPr>
          <a:lstStyle>
            <a:lvl1pPr algn="r" defTabSz="930275">
              <a:spcBef>
                <a:spcPct val="0"/>
              </a:spcBef>
              <a:buClr>
                <a:srgbClr val="000000"/>
              </a:buClr>
              <a:buFont typeface="Arial" pitchFamily="34" charset="0"/>
              <a:buNone/>
              <a:defRPr sz="1200" b="1">
                <a:latin typeface="Arial" pitchFamily="34" charset="0"/>
                <a:cs typeface="+mn-cs"/>
              </a:defRPr>
            </a:lvl1pPr>
          </a:lstStyle>
          <a:p>
            <a:pPr>
              <a:defRPr/>
            </a:pPr>
            <a:fld id="{E017113E-EE52-418C-876D-51A57B740EFE}" type="slidenum">
              <a:rPr lang="en-US">
                <a:latin typeface="Oracle Sans" panose="020B0503020204020204" pitchFamily="34" charset="0"/>
              </a:rPr>
              <a:pPr>
                <a:defRPr/>
              </a:pPr>
              <a:t>‹#›</a:t>
            </a:fld>
            <a:endParaRPr lang="en-US" dirty="0">
              <a:latin typeface="Oracle Sans" panose="020B0503020204020204" pitchFamily="34" charset="0"/>
            </a:endParaRPr>
          </a:p>
        </p:txBody>
      </p:sp>
    </p:spTree>
    <p:extLst>
      <p:ext uri="{BB962C8B-B14F-4D97-AF65-F5344CB8AC3E}">
        <p14:creationId xmlns:p14="http://schemas.microsoft.com/office/powerpoint/2010/main" val="1616331984"/>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Slide_Image_Placeholder"/>
          <p:cNvSpPr>
            <a:spLocks noGrp="1" noRot="1" noChangeAspect="1" noChangeArrowheads="1" noTextEdit="1"/>
          </p:cNvSpPr>
          <p:nvPr>
            <p:ph type="sldImg" idx="2"/>
          </p:nvPr>
        </p:nvSpPr>
        <p:spPr bwMode="auto">
          <a:xfrm>
            <a:off x="457200" y="457200"/>
            <a:ext cx="6858000" cy="3859213"/>
          </a:xfrm>
          <a:prstGeom prst="rect">
            <a:avLst/>
          </a:prstGeom>
          <a:noFill/>
          <a:ln w="9525">
            <a:solidFill>
              <a:srgbClr val="000000"/>
            </a:solidFill>
            <a:miter lim="800000"/>
            <a:headEnd/>
            <a:tailEnd/>
          </a:ln>
        </p:spPr>
      </p:sp>
      <p:sp>
        <p:nvSpPr>
          <p:cNvPr id="4101" name="Notes_TextBox_Placeholder"/>
          <p:cNvSpPr>
            <a:spLocks noGrp="1" noChangeArrowheads="1"/>
          </p:cNvSpPr>
          <p:nvPr>
            <p:ph type="body" sz="quarter" idx="3"/>
          </p:nvPr>
        </p:nvSpPr>
        <p:spPr bwMode="auto">
          <a:xfrm>
            <a:off x="457200" y="4617720"/>
            <a:ext cx="6858000" cy="5212080"/>
          </a:xfrm>
          <a:prstGeom prst="rect">
            <a:avLst/>
          </a:prstGeom>
          <a:noFill/>
          <a:ln w="9525">
            <a:noFill/>
            <a:miter lim="800000"/>
            <a:headEnd/>
            <a:tailEnd/>
          </a:ln>
          <a:effectLst/>
        </p:spPr>
        <p:txBody>
          <a:bodyPr vert="horz" wrap="square" lIns="12915" tIns="12915" rIns="12915" bIns="12915"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107" name="Rectangle 11"/>
          <p:cNvSpPr>
            <a:spLocks noGrp="1" noChangeArrowheads="1"/>
          </p:cNvSpPr>
          <p:nvPr>
            <p:ph type="ftr" sz="quarter" idx="4"/>
          </p:nvPr>
        </p:nvSpPr>
        <p:spPr bwMode="auto">
          <a:xfrm>
            <a:off x="457200" y="9555480"/>
            <a:ext cx="68580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spcBef>
                <a:spcPct val="0"/>
              </a:spcBef>
              <a:buClrTx/>
              <a:buFontTx/>
              <a:buNone/>
              <a:defRPr sz="1100" b="1">
                <a:latin typeface="Oracle Sans" panose="020B0503020204020204" pitchFamily="34" charset="0"/>
                <a:cs typeface="Oracle Sans" panose="020B0503020204020204" pitchFamily="34" charset="0"/>
              </a:defRPr>
            </a:lvl1pPr>
          </a:lstStyle>
          <a:p>
            <a:pPr>
              <a:defRPr/>
            </a:pPr>
            <a:r>
              <a:rPr lang="en-US" dirty="0" smtClean="0"/>
              <a:t>Oracle Database 19c: SQL Workshop   13 - </a:t>
            </a:r>
            <a:fld id="{7C951E65-0BAA-4B24-AD87-683F8269D8DB}" type="slidenum">
              <a:rPr lang="en-US" smtClean="0"/>
              <a:pPr>
                <a:defRPr/>
              </a:pPr>
              <a:t>‹#›</a:t>
            </a:fld>
            <a:endParaRPr lang="en-US" dirty="0"/>
          </a:p>
        </p:txBody>
      </p:sp>
    </p:spTree>
    <p:extLst>
      <p:ext uri="{BB962C8B-B14F-4D97-AF65-F5344CB8AC3E}">
        <p14:creationId xmlns:p14="http://schemas.microsoft.com/office/powerpoint/2010/main" val="3279555828"/>
      </p:ext>
    </p:extLst>
  </p:cSld>
  <p:clrMap bg1="lt1" tx1="dk1" bg2="lt2" tx2="dk2" accent1="accent1" accent2="accent2" accent3="accent3" accent4="accent4" accent5="accent5" accent6="accent6" hlink="hlink" folHlink="folHlink"/>
  <p:hf sldNum="0" hdr="0" dt="0"/>
  <p:notesStyle>
    <a:lvl1pPr algn="l" defTabSz="914361" rtl="0" eaLnBrk="0" fontAlgn="base" hangingPunct="0">
      <a:lnSpc>
        <a:spcPct val="110000"/>
      </a:lnSpc>
      <a:spcBef>
        <a:spcPts val="800"/>
      </a:spcBef>
      <a:spcAft>
        <a:spcPct val="0"/>
      </a:spcAft>
      <a:buSzPct val="100000"/>
      <a:buFont typeface="Arial" charset="0"/>
      <a:defRPr sz="1200" b="1" kern="1200">
        <a:solidFill>
          <a:schemeClr val="tx1"/>
        </a:solidFill>
        <a:latin typeface="Oracle Sans" panose="020B0503020204020204" pitchFamily="34" charset="0"/>
        <a:ea typeface="+mn-ea"/>
        <a:cs typeface="Oracle Sans" panose="020B0503020204020204" pitchFamily="34" charset="0"/>
      </a:defRPr>
    </a:lvl1pPr>
    <a:lvl2pPr marL="225425" indent="0" algn="l" defTabSz="914361" rtl="0" eaLnBrk="0" fontAlgn="base" hangingPunct="0">
      <a:lnSpc>
        <a:spcPct val="110000"/>
      </a:lnSpc>
      <a:spcBef>
        <a:spcPts val="800"/>
      </a:spcBef>
      <a:spcAft>
        <a:spcPct val="0"/>
      </a:spcAft>
      <a:buSzPct val="100000"/>
      <a:buFont typeface="Times New Roman" pitchFamily="18" charset="0"/>
      <a:defRPr sz="1100" kern="1200">
        <a:solidFill>
          <a:srgbClr val="000000"/>
        </a:solidFill>
        <a:latin typeface="Oracle Sans" panose="020B0503020204020204" pitchFamily="34" charset="0"/>
        <a:ea typeface="+mn-ea"/>
        <a:cs typeface="Oracle Sans" panose="020B0503020204020204" pitchFamily="34" charset="0"/>
      </a:defRPr>
    </a:lvl2pPr>
    <a:lvl3pPr marL="688975" indent="-225425" algn="l" defTabSz="914361" rtl="0" eaLnBrk="0" fontAlgn="base" hangingPunct="0">
      <a:lnSpc>
        <a:spcPct val="110000"/>
      </a:lnSpc>
      <a:spcBef>
        <a:spcPts val="600"/>
      </a:spcBef>
      <a:spcAft>
        <a:spcPct val="0"/>
      </a:spcAft>
      <a:buSzPct val="100000"/>
      <a:buFont typeface="Times New Roman" pitchFamily="18" charset="0"/>
      <a:buChar char="•"/>
      <a:defRPr sz="1100" kern="1200">
        <a:solidFill>
          <a:srgbClr val="000000"/>
        </a:solidFill>
        <a:latin typeface="Oracle Sans" panose="020B0503020204020204" pitchFamily="34" charset="0"/>
        <a:ea typeface="+mn-ea"/>
        <a:cs typeface="Oracle Sans" panose="020B0503020204020204" pitchFamily="34" charset="0"/>
      </a:defRPr>
    </a:lvl3pPr>
    <a:lvl4pPr marL="1027113" indent="-225425" algn="l" defTabSz="914361" rtl="0" eaLnBrk="0" fontAlgn="base" hangingPunct="0">
      <a:lnSpc>
        <a:spcPct val="110000"/>
      </a:lnSpc>
      <a:spcBef>
        <a:spcPts val="600"/>
      </a:spcBef>
      <a:spcAft>
        <a:spcPct val="0"/>
      </a:spcAft>
      <a:buSzPct val="100000"/>
      <a:buFont typeface="Times New Roman" pitchFamily="18" charset="0"/>
      <a:buChar char="-"/>
      <a:defRPr sz="1100" kern="1200">
        <a:solidFill>
          <a:srgbClr val="000000"/>
        </a:solidFill>
        <a:latin typeface="Oracle Sans" panose="020B0503020204020204" pitchFamily="34" charset="0"/>
        <a:ea typeface="+mn-ea"/>
        <a:cs typeface="Oracle Sans" panose="020B0503020204020204" pitchFamily="34" charset="0"/>
      </a:defRPr>
    </a:lvl4pPr>
    <a:lvl5pPr marL="225425" indent="0" algn="l" defTabSz="914361" rtl="0" eaLnBrk="0" fontAlgn="base" hangingPunct="0">
      <a:lnSpc>
        <a:spcPct val="110000"/>
      </a:lnSpc>
      <a:spcBef>
        <a:spcPts val="800"/>
      </a:spcBef>
      <a:spcAft>
        <a:spcPct val="0"/>
      </a:spcAft>
      <a:buSzPct val="100000"/>
      <a:buFont typeface="Times New Roman" pitchFamily="18" charset="0"/>
      <a:defRPr sz="1100" kern="1200">
        <a:solidFill>
          <a:srgbClr val="000000"/>
        </a:solidFill>
        <a:latin typeface="Courier New" pitchFamily="49" charset="0"/>
        <a:ea typeface="+mn-ea"/>
        <a:cs typeface="+mn-cs"/>
      </a:defRPr>
    </a:lvl5pPr>
    <a:lvl6pPr marL="4571810" algn="l" defTabSz="1828724" rtl="0" eaLnBrk="1" latinLnBrk="0" hangingPunct="1">
      <a:defRPr sz="2400" kern="1200">
        <a:solidFill>
          <a:schemeClr val="tx1"/>
        </a:solidFill>
        <a:latin typeface="+mn-lt"/>
        <a:ea typeface="+mn-ea"/>
        <a:cs typeface="+mn-cs"/>
      </a:defRPr>
    </a:lvl6pPr>
    <a:lvl7pPr marL="5486171" algn="l" defTabSz="1828724" rtl="0" eaLnBrk="1" latinLnBrk="0" hangingPunct="1">
      <a:defRPr sz="2400" kern="1200">
        <a:solidFill>
          <a:schemeClr val="tx1"/>
        </a:solidFill>
        <a:latin typeface="+mn-lt"/>
        <a:ea typeface="+mn-ea"/>
        <a:cs typeface="+mn-cs"/>
      </a:defRPr>
    </a:lvl7pPr>
    <a:lvl8pPr marL="6400533" algn="l" defTabSz="1828724" rtl="0" eaLnBrk="1" latinLnBrk="0" hangingPunct="1">
      <a:defRPr sz="2400" kern="1200">
        <a:solidFill>
          <a:schemeClr val="tx1"/>
        </a:solidFill>
        <a:latin typeface="+mn-lt"/>
        <a:ea typeface="+mn-ea"/>
        <a:cs typeface="+mn-cs"/>
      </a:defRPr>
    </a:lvl8pPr>
    <a:lvl9pPr marL="7314896" algn="l" defTabSz="1828724" rtl="0" eaLnBrk="1" latinLnBrk="0" hangingPunct="1">
      <a:defRPr sz="24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22" userDrawn="1">
          <p15:clr>
            <a:srgbClr val="F26B43"/>
          </p15:clr>
        </p15:guide>
        <p15:guide id="2" pos="317" userDrawn="1">
          <p15:clr>
            <a:srgbClr val="F26B43"/>
          </p15:clr>
        </p15:guide>
        <p15:guide id="3" orient="horz" pos="3104" userDrawn="1">
          <p15:clr>
            <a:srgbClr val="F26B43"/>
          </p15:clr>
        </p15:guide>
        <p15:guide id="4" pos="453" userDrawn="1">
          <p15:clr>
            <a:srgbClr val="F26B43"/>
          </p15:clr>
        </p15:guide>
        <p15:guide id="5" pos="589" userDrawn="1">
          <p15:clr>
            <a:srgbClr val="F26B43"/>
          </p15:clr>
        </p15:guide>
        <p15:guide id="6" pos="725"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2951479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10</a:t>
            </a:fld>
            <a:endParaRPr lang="en-US" dirty="0"/>
          </a:p>
        </p:txBody>
      </p:sp>
      <p:sp>
        <p:nvSpPr>
          <p:cNvPr id="7" name="Notes Placeholder 6"/>
          <p:cNvSpPr>
            <a:spLocks noGrp="1"/>
          </p:cNvSpPr>
          <p:nvPr>
            <p:ph type="body" idx="1"/>
          </p:nvPr>
        </p:nvSpPr>
        <p:spPr>
          <a:xfrm>
            <a:off x="457200" y="449263"/>
            <a:ext cx="6858000" cy="9380537"/>
          </a:xfrm>
        </p:spPr>
        <p:txBody>
          <a:bodyPr/>
          <a:lstStyle/>
          <a:p>
            <a:pPr lvl="1">
              <a:tabLst>
                <a:tab pos="3032125" algn="l"/>
              </a:tabLst>
            </a:pPr>
            <a:r>
              <a:rPr lang="en-US" altLang="en-US" sz="1000" b="0" dirty="0"/>
              <a:t>ORDER 		</a:t>
            </a:r>
            <a:r>
              <a:rPr lang="en-US" altLang="en-US" sz="800" dirty="0"/>
              <a:t>If specified, guarantees that sequence numbers  are generated in </a:t>
            </a:r>
            <a:r>
              <a:rPr lang="en-US" altLang="en-US" sz="800" dirty="0" smtClean="0"/>
              <a:t>		order of </a:t>
            </a:r>
            <a:r>
              <a:rPr lang="en-US" altLang="en-US" sz="800" dirty="0"/>
              <a:t>request. This clause is useful  if you are using the sequence </a:t>
            </a:r>
            <a:r>
              <a:rPr lang="en-US" altLang="en-US" sz="800" dirty="0" smtClean="0"/>
              <a:t>		numbers as </a:t>
            </a:r>
            <a:r>
              <a:rPr lang="en-US" altLang="en-US" sz="800" dirty="0"/>
              <a:t>timestamps. </a:t>
            </a:r>
          </a:p>
          <a:p>
            <a:pPr lvl="1">
              <a:tabLst>
                <a:tab pos="3032125" algn="l"/>
              </a:tabLst>
            </a:pPr>
            <a:r>
              <a:rPr lang="en-US" altLang="en-US" sz="800" dirty="0"/>
              <a:t>NOORDER  		</a:t>
            </a:r>
            <a:r>
              <a:rPr lang="en-US" altLang="en-US" sz="800" dirty="0" smtClean="0"/>
              <a:t>If </a:t>
            </a:r>
            <a:r>
              <a:rPr lang="en-US" altLang="en-US" sz="800" dirty="0"/>
              <a:t>specified, sequence numbers are not generated in order of request. 		</a:t>
            </a:r>
            <a:r>
              <a:rPr lang="en-US" altLang="en-US" sz="800" dirty="0" smtClean="0"/>
              <a:t>This </a:t>
            </a:r>
            <a:r>
              <a:rPr lang="en-US" altLang="en-US" sz="800" dirty="0"/>
              <a:t>is the default.</a:t>
            </a:r>
          </a:p>
          <a:p>
            <a:pPr lvl="1">
              <a:tabLst>
                <a:tab pos="3032125" algn="l"/>
              </a:tabLst>
            </a:pPr>
            <a:r>
              <a:rPr lang="en-US" altLang="en-US" sz="1000" dirty="0"/>
              <a:t>CYCLE | NOCYCLE		Specifies whether the sequence continues to generate </a:t>
            </a:r>
            <a:r>
              <a:rPr lang="en-US" altLang="en-US" sz="1000" dirty="0" smtClean="0"/>
              <a:t>		values after </a:t>
            </a:r>
            <a:r>
              <a:rPr lang="en-US" altLang="en-US" sz="1000" dirty="0"/>
              <a:t>reaching its maximum or minimum value </a:t>
            </a:r>
            <a:r>
              <a:rPr lang="en-US" altLang="en-US" sz="1000" dirty="0" smtClean="0"/>
              <a:t>		(</a:t>
            </a:r>
            <a:r>
              <a:rPr lang="en-US" altLang="en-US" sz="1000" dirty="0"/>
              <a:t>NOCYCLE is the </a:t>
            </a:r>
            <a:r>
              <a:rPr lang="en-US" altLang="en-US" sz="1000" dirty="0" smtClean="0"/>
              <a:t>default </a:t>
            </a:r>
            <a:r>
              <a:rPr lang="en-US" altLang="en-US" sz="1000" dirty="0"/>
              <a:t>option).</a:t>
            </a:r>
          </a:p>
          <a:p>
            <a:pPr lvl="1">
              <a:tabLst>
                <a:tab pos="3032125" algn="l"/>
              </a:tabLst>
            </a:pPr>
            <a:r>
              <a:rPr lang="en-US" altLang="en-US" sz="1000" dirty="0"/>
              <a:t>CACHE</a:t>
            </a:r>
            <a:r>
              <a:rPr lang="en-US" altLang="en-US" sz="1000" i="1" dirty="0"/>
              <a:t> n</a:t>
            </a:r>
            <a:r>
              <a:rPr lang="en-US" altLang="en-US" sz="1000" dirty="0"/>
              <a:t> | NOCACHE		Specifies how many values the Oracle Server </a:t>
            </a:r>
            <a:r>
              <a:rPr lang="en-US" altLang="en-US" sz="1000" dirty="0" smtClean="0"/>
              <a:t>pre-		allocates </a:t>
            </a:r>
            <a:r>
              <a:rPr lang="en-US" altLang="en-US" sz="1000" dirty="0"/>
              <a:t>and </a:t>
            </a:r>
            <a:r>
              <a:rPr lang="en-US" altLang="en-US" sz="1000" dirty="0" smtClean="0"/>
              <a:t>keeps </a:t>
            </a:r>
            <a:r>
              <a:rPr lang="en-US" altLang="en-US" sz="1000" dirty="0"/>
              <a:t>in memory (By default, the Oracle </a:t>
            </a:r>
            <a:r>
              <a:rPr lang="en-US" altLang="en-US" sz="1000" dirty="0" smtClean="0"/>
              <a:t>		server </a:t>
            </a:r>
            <a:r>
              <a:rPr lang="en-US" altLang="en-US" sz="1000" dirty="0"/>
              <a:t>caches 20 </a:t>
            </a:r>
            <a:r>
              <a:rPr lang="en-US" altLang="en-US" sz="1000" dirty="0" smtClean="0"/>
              <a:t>values</a:t>
            </a:r>
            <a:r>
              <a:rPr lang="en-US" altLang="en-US" b="0" dirty="0" smtClean="0"/>
              <a:t>.)</a:t>
            </a:r>
            <a:endParaRPr lang="en-US" altLang="en-US" b="0" dirty="0"/>
          </a:p>
          <a:p>
            <a:pPr lvl="1"/>
            <a:r>
              <a:rPr lang="en-US" altLang="en-US" b="0" dirty="0"/>
              <a:t>SCALE</a:t>
            </a:r>
            <a:r>
              <a:rPr lang="en-US" altLang="en-US" dirty="0"/>
              <a:t>  </a:t>
            </a:r>
            <a:r>
              <a:rPr lang="en-US" altLang="en-US" b="0" dirty="0"/>
              <a:t>[EXTEND|NOEXTEND] |</a:t>
            </a:r>
            <a:r>
              <a:rPr lang="en-US" altLang="en-US" dirty="0"/>
              <a:t> </a:t>
            </a:r>
            <a:r>
              <a:rPr lang="en-US" altLang="en-US" b="0" dirty="0"/>
              <a:t>NOSCALE	If specified, a numeric offset is affixed to the </a:t>
            </a:r>
            <a:r>
              <a:rPr lang="en-US" altLang="en-US" b="0" dirty="0" smtClean="0"/>
              <a:t>				beginning </a:t>
            </a:r>
            <a:r>
              <a:rPr lang="en-US" altLang="en-US" b="0" dirty="0"/>
              <a:t>of the sequence which removes all </a:t>
            </a:r>
            <a:r>
              <a:rPr lang="en-US" altLang="en-US" b="0" dirty="0" smtClean="0"/>
              <a:t>				duplicates </a:t>
            </a:r>
            <a:r>
              <a:rPr lang="en-US" altLang="en-US" b="0" dirty="0"/>
              <a:t>in generated values (NOSCALE is the </a:t>
            </a:r>
            <a:r>
              <a:rPr lang="en-US" altLang="en-US" b="0" dirty="0" smtClean="0"/>
              <a:t>				default </a:t>
            </a:r>
            <a:r>
              <a:rPr lang="en-US" altLang="en-US" b="0" dirty="0"/>
              <a:t>option). </a:t>
            </a:r>
          </a:p>
          <a:p>
            <a:pPr lvl="1"/>
            <a:r>
              <a:rPr lang="en-US" altLang="en-US" b="0" dirty="0" smtClean="0"/>
              <a:t>If </a:t>
            </a:r>
            <a:r>
              <a:rPr lang="en-US" altLang="en-US" b="0" dirty="0"/>
              <a:t>EXTEND is specified with SCALE, the generated sequence values are all of length (</a:t>
            </a:r>
            <a:r>
              <a:rPr lang="en-US" altLang="en-US" b="0" dirty="0" err="1"/>
              <a:t>x+y</a:t>
            </a:r>
            <a:r>
              <a:rPr lang="en-US" altLang="en-US" b="0" dirty="0"/>
              <a:t>), where x is the length of the scalable offset (default value is 6), and y is the maximum number of digits in the sequence </a:t>
            </a:r>
            <a:r>
              <a:rPr lang="en-US" altLang="en-US" b="0" dirty="0" smtClean="0"/>
              <a:t>(</a:t>
            </a:r>
            <a:r>
              <a:rPr lang="en-US" altLang="en-US" b="0" dirty="0" err="1"/>
              <a:t>maxvalue</a:t>
            </a:r>
            <a:r>
              <a:rPr lang="en-US" altLang="en-US" b="0" dirty="0"/>
              <a:t>/</a:t>
            </a:r>
            <a:r>
              <a:rPr lang="en-US" altLang="en-US" b="0" dirty="0" err="1"/>
              <a:t>minvalue</a:t>
            </a:r>
            <a:r>
              <a:rPr lang="en-US" altLang="en-US" b="0" dirty="0"/>
              <a:t>) (NOEXTEND is the default).</a:t>
            </a:r>
          </a:p>
          <a:p>
            <a:pPr lvl="1"/>
            <a:r>
              <a:rPr lang="en-US" altLang="en-US" sz="1000" b="0" dirty="0"/>
              <a:t>SHARD [EXTEND | NOEXTEND] | NOSHARD  If specified, the sequence generates unique sequence numbers across shards. If EXTEND is specified with the SHARD clause, the generated sequence values are all of length (x = y), </a:t>
            </a:r>
            <a:r>
              <a:rPr lang="en-US" sz="1000" b="0" dirty="0"/>
              <a:t>where </a:t>
            </a:r>
            <a:r>
              <a:rPr lang="en-US" sz="1000" b="0" i="1" dirty="0"/>
              <a:t>x</a:t>
            </a:r>
            <a:r>
              <a:rPr lang="en-US" sz="1000" b="0" dirty="0"/>
              <a:t> is the length of </a:t>
            </a:r>
            <a:r>
              <a:rPr lang="en-US" sz="1000" b="0" dirty="0" smtClean="0"/>
              <a:t>a</a:t>
            </a:r>
            <a:r>
              <a:rPr lang="en-US" sz="1000" b="0" dirty="0"/>
              <a:t> SHARD offset of size 4. (NOEXTEND is the default)</a:t>
            </a:r>
            <a:r>
              <a:rPr lang="en-US" b="0" dirty="0"/>
              <a:t>.</a:t>
            </a:r>
            <a:endParaRPr lang="en-US" altLang="en-US" sz="1000" b="0" dirty="0"/>
          </a:p>
          <a:p>
            <a:pPr lvl="1"/>
            <a:endParaRPr lang="en-US" dirty="0"/>
          </a:p>
        </p:txBody>
      </p:sp>
    </p:spTree>
    <p:extLst>
      <p:ext uri="{BB962C8B-B14F-4D97-AF65-F5344CB8AC3E}">
        <p14:creationId xmlns:p14="http://schemas.microsoft.com/office/powerpoint/2010/main" val="447396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11</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tabLst>
                <a:tab pos="2057400" algn="l"/>
              </a:tabLst>
            </a:pPr>
            <a:r>
              <a:rPr lang="en-US" altLang="en-US" dirty="0"/>
              <a:t>The example in the slide creates a sequence named DEPT_DEPTID_SEQ to be used for the DEPARTMENT_ID column of the DEPARTMENTS table. The sequence starts at 280 and adds a 6 digit prefix to the sequence number (three digit instance number followed by a three digit session number). It does not allow caching, and does not cycle.</a:t>
            </a:r>
          </a:p>
          <a:p>
            <a:pPr lvl="1" eaLnBrk="1" hangingPunct="1">
              <a:tabLst>
                <a:tab pos="2057400" algn="l"/>
              </a:tabLst>
            </a:pPr>
            <a:r>
              <a:rPr lang="en-US" altLang="en-US" dirty="0" smtClean="0"/>
              <a:t>Do </a:t>
            </a:r>
            <a:r>
              <a:rPr lang="en-US" altLang="en-US" dirty="0"/>
              <a:t>not use the CYCLE option if the sequence is used to generate primary key values, unless you have a reliable mechanism that purges old rows faster than the sequence cycles.</a:t>
            </a:r>
          </a:p>
          <a:p>
            <a:pPr lvl="1" eaLnBrk="1" hangingPunct="1">
              <a:tabLst>
                <a:tab pos="2057400" algn="l"/>
              </a:tabLst>
            </a:pPr>
            <a:r>
              <a:rPr lang="en-US" altLang="en-US" dirty="0" smtClean="0"/>
              <a:t>For </a:t>
            </a:r>
            <a:r>
              <a:rPr lang="en-US" altLang="en-US" dirty="0"/>
              <a:t>more information, see the “</a:t>
            </a:r>
            <a:r>
              <a:rPr lang="en-US" altLang="en-US" dirty="0">
                <a:latin typeface="Courier New" pitchFamily="49" charset="0"/>
              </a:rPr>
              <a:t>CREATE</a:t>
            </a:r>
            <a:r>
              <a:rPr lang="en-US" altLang="en-US" dirty="0"/>
              <a:t> </a:t>
            </a:r>
            <a:r>
              <a:rPr lang="en-US" altLang="en-US" dirty="0">
                <a:latin typeface="Courier New" pitchFamily="49" charset="0"/>
              </a:rPr>
              <a:t>SEQUENCE</a:t>
            </a:r>
            <a:r>
              <a:rPr lang="en-US" altLang="en-US" dirty="0"/>
              <a:t>” section in </a:t>
            </a:r>
            <a:r>
              <a:rPr lang="en-US" altLang="en-US" i="1" dirty="0"/>
              <a:t>Oracle Database SQL Language Reference </a:t>
            </a:r>
            <a:r>
              <a:rPr lang="en-US" altLang="en-US" dirty="0"/>
              <a:t>for Oracle Database 19</a:t>
            </a:r>
            <a:r>
              <a:rPr lang="en-US" altLang="en-US" i="1" dirty="0"/>
              <a:t>c</a:t>
            </a:r>
            <a:r>
              <a:rPr lang="en-US" altLang="en-US" dirty="0"/>
              <a:t>.</a:t>
            </a:r>
          </a:p>
          <a:p>
            <a:pPr lvl="1" eaLnBrk="1" hangingPunct="1">
              <a:tabLst>
                <a:tab pos="2057400" algn="l"/>
              </a:tabLst>
            </a:pPr>
            <a:r>
              <a:rPr lang="en-US" altLang="en-US" b="1" dirty="0" smtClean="0"/>
              <a:t>Note</a:t>
            </a:r>
            <a:r>
              <a:rPr lang="en-US" altLang="en-US" b="1" dirty="0"/>
              <a:t>:</a:t>
            </a:r>
            <a:r>
              <a:rPr lang="en-US" altLang="en-US" dirty="0"/>
              <a:t> The sequence is not tied to a table. Generally, you should name the sequence after its intended use. However, the sequence can be used anywhere, regardless of its name.</a:t>
            </a:r>
          </a:p>
          <a:p>
            <a:endParaRPr lang="en-US" dirty="0"/>
          </a:p>
        </p:txBody>
      </p:sp>
    </p:spTree>
    <p:extLst>
      <p:ext uri="{BB962C8B-B14F-4D97-AF65-F5344CB8AC3E}">
        <p14:creationId xmlns:p14="http://schemas.microsoft.com/office/powerpoint/2010/main" val="215526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12</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t>After you create your sequence, it generates sequential numbers for use in your tables. Reference the sequence values by using the </a:t>
            </a:r>
            <a:r>
              <a:rPr lang="en-US" altLang="en-US" dirty="0">
                <a:solidFill>
                  <a:schemeClr val="tx1"/>
                </a:solidFill>
                <a:latin typeface="Courier New" pitchFamily="49" charset="0"/>
              </a:rPr>
              <a:t>NEXTVAL</a:t>
            </a:r>
            <a:r>
              <a:rPr lang="en-US" altLang="en-US" dirty="0">
                <a:solidFill>
                  <a:schemeClr val="tx1"/>
                </a:solidFill>
              </a:rPr>
              <a:t> and </a:t>
            </a:r>
            <a:r>
              <a:rPr lang="en-US" altLang="en-US" dirty="0">
                <a:solidFill>
                  <a:schemeClr val="tx1"/>
                </a:solidFill>
                <a:latin typeface="Courier New" pitchFamily="49" charset="0"/>
              </a:rPr>
              <a:t>CURRVAL</a:t>
            </a:r>
            <a:r>
              <a:rPr lang="en-US" altLang="en-US" dirty="0">
                <a:solidFill>
                  <a:schemeClr val="tx1"/>
                </a:solidFill>
              </a:rPr>
              <a:t> </a:t>
            </a:r>
            <a:r>
              <a:rPr lang="en-US" altLang="en-US" dirty="0" err="1">
                <a:solidFill>
                  <a:schemeClr val="tx1"/>
                </a:solidFill>
              </a:rPr>
              <a:t>pseudocolumns</a:t>
            </a:r>
            <a:r>
              <a:rPr lang="en-US" altLang="en-US" dirty="0">
                <a:solidFill>
                  <a:schemeClr val="tx1"/>
                </a:solidFill>
              </a:rPr>
              <a:t>.</a:t>
            </a:r>
          </a:p>
          <a:p>
            <a:pPr lvl="1" eaLnBrk="1" hangingPunct="1"/>
            <a:r>
              <a:rPr lang="en-US" altLang="en-US" dirty="0"/>
              <a:t>The </a:t>
            </a:r>
            <a:r>
              <a:rPr lang="en-US" altLang="en-US" dirty="0">
                <a:latin typeface="Courier New" pitchFamily="49" charset="0"/>
              </a:rPr>
              <a:t>NEXTVAL</a:t>
            </a:r>
            <a:r>
              <a:rPr lang="en-US" altLang="en-US" dirty="0"/>
              <a:t> </a:t>
            </a:r>
            <a:r>
              <a:rPr lang="en-US" altLang="en-US" dirty="0" err="1"/>
              <a:t>pseudocolumn</a:t>
            </a:r>
            <a:r>
              <a:rPr lang="en-US" altLang="en-US" dirty="0"/>
              <a:t> is used to extract successive sequence numbers from a specified sequence. You must qualify </a:t>
            </a:r>
            <a:r>
              <a:rPr lang="en-US" altLang="en-US" dirty="0">
                <a:latin typeface="Courier New" pitchFamily="49" charset="0"/>
              </a:rPr>
              <a:t>NEXTVAL</a:t>
            </a:r>
            <a:r>
              <a:rPr lang="en-US" altLang="en-US" dirty="0"/>
              <a:t> with the sequence name. When you reference </a:t>
            </a:r>
            <a:r>
              <a:rPr lang="en-US" altLang="en-US" i="1" dirty="0" err="1">
                <a:latin typeface="Courier New" pitchFamily="49" charset="0"/>
              </a:rPr>
              <a:t>sequence</a:t>
            </a:r>
            <a:r>
              <a:rPr lang="en-US" altLang="en-US" dirty="0" err="1">
                <a:latin typeface="Courier New" pitchFamily="49" charset="0"/>
              </a:rPr>
              <a:t>.NEXTVAL</a:t>
            </a:r>
            <a:r>
              <a:rPr lang="en-US" altLang="en-US" dirty="0"/>
              <a:t>, a new sequence number is generated and the current sequence number is placed in </a:t>
            </a:r>
            <a:r>
              <a:rPr lang="en-US" altLang="en-US" dirty="0">
                <a:latin typeface="Courier New" pitchFamily="49" charset="0"/>
              </a:rPr>
              <a:t>CURRVAL</a:t>
            </a:r>
            <a:r>
              <a:rPr lang="en-US" altLang="en-US" dirty="0"/>
              <a:t>.</a:t>
            </a:r>
          </a:p>
          <a:p>
            <a:pPr lvl="1" eaLnBrk="1" hangingPunct="1"/>
            <a:r>
              <a:rPr lang="en-US" altLang="en-US" dirty="0"/>
              <a:t>The </a:t>
            </a:r>
            <a:r>
              <a:rPr lang="en-US" altLang="en-US" dirty="0">
                <a:latin typeface="Courier New" pitchFamily="49" charset="0"/>
              </a:rPr>
              <a:t>CURRVAL</a:t>
            </a:r>
            <a:r>
              <a:rPr lang="en-US" altLang="en-US" dirty="0"/>
              <a:t> </a:t>
            </a:r>
            <a:r>
              <a:rPr lang="en-US" altLang="en-US" dirty="0" err="1"/>
              <a:t>pseudocolumn</a:t>
            </a:r>
            <a:r>
              <a:rPr lang="en-US" altLang="en-US" dirty="0"/>
              <a:t> is used to refer to a sequence number that the current user has just generated. However, </a:t>
            </a:r>
            <a:r>
              <a:rPr lang="en-US" altLang="en-US" dirty="0">
                <a:latin typeface="Courier New" pitchFamily="49" charset="0"/>
              </a:rPr>
              <a:t>NEXTVAL</a:t>
            </a:r>
            <a:r>
              <a:rPr lang="en-US" altLang="en-US" dirty="0"/>
              <a:t> must be used to generate a sequence number in the current user’s session before </a:t>
            </a:r>
            <a:r>
              <a:rPr lang="en-US" altLang="en-US" dirty="0">
                <a:latin typeface="Courier New" pitchFamily="49" charset="0"/>
              </a:rPr>
              <a:t>CURRVAL</a:t>
            </a:r>
            <a:r>
              <a:rPr lang="en-US" altLang="en-US" dirty="0"/>
              <a:t> can be referenced. You must qualify </a:t>
            </a:r>
            <a:r>
              <a:rPr lang="en-US" altLang="en-US" dirty="0">
                <a:latin typeface="Courier New" pitchFamily="49" charset="0"/>
              </a:rPr>
              <a:t>CURRVAL</a:t>
            </a:r>
            <a:r>
              <a:rPr lang="en-US" altLang="en-US" dirty="0"/>
              <a:t> with the sequence name. When you reference </a:t>
            </a:r>
            <a:r>
              <a:rPr lang="en-US" altLang="en-US" i="1" dirty="0" err="1">
                <a:latin typeface="Courier New" pitchFamily="49" charset="0"/>
              </a:rPr>
              <a:t>sequence</a:t>
            </a:r>
            <a:r>
              <a:rPr lang="en-US" altLang="en-US" dirty="0" err="1">
                <a:latin typeface="Courier New" pitchFamily="49" charset="0"/>
              </a:rPr>
              <a:t>.CURRVAL</a:t>
            </a:r>
            <a:r>
              <a:rPr lang="en-US" altLang="en-US" dirty="0"/>
              <a:t>, the last value returned to that user’s process is displayed.</a:t>
            </a:r>
          </a:p>
          <a:p>
            <a:pPr lvl="1" eaLnBrk="1" hangingPunct="1"/>
            <a:r>
              <a:rPr lang="en-US" altLang="en-US" b="1" dirty="0"/>
              <a:t>Rules for Using </a:t>
            </a:r>
            <a:r>
              <a:rPr lang="en-US" altLang="en-US" b="1" dirty="0">
                <a:latin typeface="Courier New" pitchFamily="49" charset="0"/>
              </a:rPr>
              <a:t>NEXTVAL</a:t>
            </a:r>
            <a:r>
              <a:rPr lang="en-US" altLang="en-US" b="1" dirty="0"/>
              <a:t> and </a:t>
            </a:r>
            <a:r>
              <a:rPr lang="en-US" altLang="en-US" b="1" dirty="0">
                <a:latin typeface="Courier New" pitchFamily="49" charset="0"/>
              </a:rPr>
              <a:t>CURRVAL</a:t>
            </a:r>
          </a:p>
          <a:p>
            <a:pPr lvl="1" eaLnBrk="1" hangingPunct="1"/>
            <a:r>
              <a:rPr lang="en-US" altLang="en-US" dirty="0"/>
              <a:t>You can use </a:t>
            </a:r>
            <a:r>
              <a:rPr lang="en-US" altLang="en-US" dirty="0">
                <a:latin typeface="Courier New" pitchFamily="49" charset="0"/>
              </a:rPr>
              <a:t>NEXTVAL</a:t>
            </a:r>
            <a:r>
              <a:rPr lang="en-US" altLang="en-US" dirty="0"/>
              <a:t> and </a:t>
            </a:r>
            <a:r>
              <a:rPr lang="en-US" altLang="en-US" dirty="0">
                <a:latin typeface="Courier New" pitchFamily="49" charset="0"/>
              </a:rPr>
              <a:t>CURRVAL</a:t>
            </a:r>
            <a:r>
              <a:rPr lang="en-US" altLang="en-US" dirty="0"/>
              <a:t> in the following contexts:</a:t>
            </a:r>
          </a:p>
          <a:p>
            <a:pPr lvl="2" eaLnBrk="1" hangingPunct="1"/>
            <a:r>
              <a:rPr lang="en-US" altLang="en-US" dirty="0"/>
              <a:t>The </a:t>
            </a:r>
            <a:r>
              <a:rPr lang="en-US" altLang="en-US" dirty="0">
                <a:latin typeface="Courier New" pitchFamily="49" charset="0"/>
              </a:rPr>
              <a:t>SELECT</a:t>
            </a:r>
            <a:r>
              <a:rPr lang="en-US" altLang="en-US" dirty="0"/>
              <a:t> list of a </a:t>
            </a:r>
            <a:r>
              <a:rPr lang="en-US" altLang="en-US" dirty="0">
                <a:latin typeface="Courier New" pitchFamily="49" charset="0"/>
              </a:rPr>
              <a:t>SELECT</a:t>
            </a:r>
            <a:r>
              <a:rPr lang="en-US" altLang="en-US" dirty="0"/>
              <a:t> statement that is not part of a subquery</a:t>
            </a:r>
          </a:p>
          <a:p>
            <a:pPr lvl="2" eaLnBrk="1" hangingPunct="1"/>
            <a:r>
              <a:rPr lang="en-US" altLang="en-US" dirty="0"/>
              <a:t>The </a:t>
            </a:r>
            <a:r>
              <a:rPr lang="en-US" altLang="en-US" dirty="0">
                <a:latin typeface="Courier New" pitchFamily="49" charset="0"/>
              </a:rPr>
              <a:t>SELECT</a:t>
            </a:r>
            <a:r>
              <a:rPr lang="en-US" altLang="en-US" dirty="0"/>
              <a:t> list of a subquery in an </a:t>
            </a:r>
            <a:r>
              <a:rPr lang="en-US" altLang="en-US" dirty="0">
                <a:latin typeface="Courier New" pitchFamily="49" charset="0"/>
              </a:rPr>
              <a:t>INSERT</a:t>
            </a:r>
            <a:r>
              <a:rPr lang="en-US" altLang="en-US" dirty="0"/>
              <a:t> statement</a:t>
            </a:r>
          </a:p>
          <a:p>
            <a:pPr lvl="2" eaLnBrk="1" hangingPunct="1"/>
            <a:r>
              <a:rPr lang="en-US" altLang="en-US" dirty="0"/>
              <a:t>The </a:t>
            </a:r>
            <a:r>
              <a:rPr lang="en-US" altLang="en-US" dirty="0">
                <a:latin typeface="Courier New" pitchFamily="49" charset="0"/>
              </a:rPr>
              <a:t>VALUES</a:t>
            </a:r>
            <a:r>
              <a:rPr lang="en-US" altLang="en-US" dirty="0"/>
              <a:t> clause of an </a:t>
            </a:r>
            <a:r>
              <a:rPr lang="en-US" altLang="en-US" dirty="0">
                <a:latin typeface="Courier New" pitchFamily="49" charset="0"/>
              </a:rPr>
              <a:t>INSERT</a:t>
            </a:r>
            <a:r>
              <a:rPr lang="en-US" altLang="en-US" dirty="0"/>
              <a:t> statement</a:t>
            </a:r>
          </a:p>
          <a:p>
            <a:pPr lvl="2" eaLnBrk="1" hangingPunct="1"/>
            <a:r>
              <a:rPr lang="en-US" altLang="en-US" dirty="0"/>
              <a:t>The </a:t>
            </a:r>
            <a:r>
              <a:rPr lang="en-US" altLang="en-US" dirty="0">
                <a:latin typeface="Courier New" pitchFamily="49" charset="0"/>
              </a:rPr>
              <a:t>SET</a:t>
            </a:r>
            <a:r>
              <a:rPr lang="en-US" altLang="en-US" dirty="0"/>
              <a:t> clause of an </a:t>
            </a:r>
            <a:r>
              <a:rPr lang="en-US" altLang="en-US" dirty="0">
                <a:latin typeface="Courier New" pitchFamily="49" charset="0"/>
              </a:rPr>
              <a:t>UPDATE</a:t>
            </a:r>
            <a:r>
              <a:rPr lang="en-US" altLang="en-US" dirty="0"/>
              <a:t> statement</a:t>
            </a:r>
          </a:p>
          <a:p>
            <a:pPr lvl="1" eaLnBrk="1" hangingPunct="1"/>
            <a:endParaRPr lang="en-US" altLang="en-US" dirty="0"/>
          </a:p>
          <a:p>
            <a:endParaRPr lang="en-US" dirty="0"/>
          </a:p>
        </p:txBody>
      </p:sp>
    </p:spTree>
    <p:extLst>
      <p:ext uri="{BB962C8B-B14F-4D97-AF65-F5344CB8AC3E}">
        <p14:creationId xmlns:p14="http://schemas.microsoft.com/office/powerpoint/2010/main" val="3571810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13</a:t>
            </a:fld>
            <a:endParaRPr lang="en-US" dirty="0"/>
          </a:p>
        </p:txBody>
      </p:sp>
      <p:sp>
        <p:nvSpPr>
          <p:cNvPr id="7" name="Notes Placeholder 6"/>
          <p:cNvSpPr>
            <a:spLocks noGrp="1"/>
          </p:cNvSpPr>
          <p:nvPr>
            <p:ph type="body" idx="1"/>
          </p:nvPr>
        </p:nvSpPr>
        <p:spPr>
          <a:xfrm>
            <a:off x="457200" y="449263"/>
            <a:ext cx="6858000" cy="9380537"/>
          </a:xfrm>
        </p:spPr>
        <p:txBody>
          <a:bodyPr/>
          <a:lstStyle/>
          <a:p>
            <a:pPr lvl="1" eaLnBrk="1" hangingPunct="1"/>
            <a:r>
              <a:rPr lang="en-US" altLang="en-US" dirty="0"/>
              <a:t>You cannot use </a:t>
            </a:r>
            <a:r>
              <a:rPr lang="en-US" altLang="en-US" dirty="0">
                <a:latin typeface="Courier New" pitchFamily="49" charset="0"/>
              </a:rPr>
              <a:t>NEXTVAL</a:t>
            </a:r>
            <a:r>
              <a:rPr lang="en-US" altLang="en-US" dirty="0"/>
              <a:t> and </a:t>
            </a:r>
            <a:r>
              <a:rPr lang="en-US" altLang="en-US" dirty="0">
                <a:latin typeface="Courier New" pitchFamily="49" charset="0"/>
              </a:rPr>
              <a:t>CURRVAL</a:t>
            </a:r>
            <a:r>
              <a:rPr lang="en-US" altLang="en-US" dirty="0"/>
              <a:t> in the following contexts:</a:t>
            </a:r>
          </a:p>
          <a:p>
            <a:pPr lvl="2" eaLnBrk="1" hangingPunct="1"/>
            <a:r>
              <a:rPr lang="en-US" altLang="en-US" dirty="0"/>
              <a:t>The </a:t>
            </a:r>
            <a:r>
              <a:rPr lang="en-US" altLang="en-US" dirty="0">
                <a:latin typeface="Courier New" pitchFamily="49" charset="0"/>
              </a:rPr>
              <a:t>SELECT</a:t>
            </a:r>
            <a:r>
              <a:rPr lang="en-US" altLang="en-US" dirty="0"/>
              <a:t> list of a view</a:t>
            </a:r>
          </a:p>
          <a:p>
            <a:pPr lvl="2" eaLnBrk="1" hangingPunct="1"/>
            <a:r>
              <a:rPr lang="en-US" altLang="en-US" dirty="0"/>
              <a:t>A </a:t>
            </a:r>
            <a:r>
              <a:rPr lang="en-US" altLang="en-US" dirty="0">
                <a:latin typeface="Courier New" pitchFamily="49" charset="0"/>
              </a:rPr>
              <a:t>SELECT</a:t>
            </a:r>
            <a:r>
              <a:rPr lang="en-US" altLang="en-US" dirty="0"/>
              <a:t> statement with the </a:t>
            </a:r>
            <a:r>
              <a:rPr lang="en-US" altLang="en-US" dirty="0">
                <a:latin typeface="Courier New" pitchFamily="49" charset="0"/>
              </a:rPr>
              <a:t>DISTINCT</a:t>
            </a:r>
            <a:r>
              <a:rPr lang="en-US" altLang="en-US" dirty="0"/>
              <a:t> keyword</a:t>
            </a:r>
          </a:p>
          <a:p>
            <a:pPr lvl="2" eaLnBrk="1" hangingPunct="1"/>
            <a:r>
              <a:rPr lang="en-US" altLang="en-US" dirty="0"/>
              <a:t>A </a:t>
            </a:r>
            <a:r>
              <a:rPr lang="en-US" altLang="en-US" dirty="0">
                <a:latin typeface="Courier New" pitchFamily="49" charset="0"/>
              </a:rPr>
              <a:t>SELECT</a:t>
            </a:r>
            <a:r>
              <a:rPr lang="en-US" altLang="en-US" dirty="0"/>
              <a:t> statement with </a:t>
            </a:r>
            <a:r>
              <a:rPr lang="en-US" altLang="en-US" dirty="0">
                <a:latin typeface="Courier New" pitchFamily="49" charset="0"/>
              </a:rPr>
              <a:t>GROUP</a:t>
            </a:r>
            <a:r>
              <a:rPr lang="en-US" altLang="en-US" dirty="0"/>
              <a:t> </a:t>
            </a:r>
            <a:r>
              <a:rPr lang="en-US" altLang="en-US" dirty="0">
                <a:latin typeface="Courier New" pitchFamily="49" charset="0"/>
              </a:rPr>
              <a:t>BY</a:t>
            </a:r>
            <a:r>
              <a:rPr lang="en-US" altLang="en-US" dirty="0"/>
              <a:t>, </a:t>
            </a:r>
            <a:r>
              <a:rPr lang="en-US" altLang="en-US" dirty="0">
                <a:latin typeface="Courier New" pitchFamily="49" charset="0"/>
              </a:rPr>
              <a:t>HAVING</a:t>
            </a:r>
            <a:r>
              <a:rPr lang="en-US" altLang="en-US" dirty="0"/>
              <a:t>, or </a:t>
            </a:r>
            <a:r>
              <a:rPr lang="en-US" altLang="en-US" dirty="0">
                <a:latin typeface="Courier New" pitchFamily="49" charset="0"/>
              </a:rPr>
              <a:t>ORDER</a:t>
            </a:r>
            <a:r>
              <a:rPr lang="en-US" altLang="en-US" dirty="0"/>
              <a:t> </a:t>
            </a:r>
            <a:r>
              <a:rPr lang="en-US" altLang="en-US" dirty="0">
                <a:latin typeface="Courier New" pitchFamily="49" charset="0"/>
              </a:rPr>
              <a:t>BY</a:t>
            </a:r>
            <a:r>
              <a:rPr lang="en-US" altLang="en-US" dirty="0"/>
              <a:t> clause</a:t>
            </a:r>
          </a:p>
          <a:p>
            <a:pPr lvl="2" eaLnBrk="1" hangingPunct="1"/>
            <a:r>
              <a:rPr lang="en-US" altLang="en-US" dirty="0"/>
              <a:t>A subquery in a </a:t>
            </a:r>
            <a:r>
              <a:rPr lang="en-US" altLang="en-US" dirty="0">
                <a:latin typeface="Courier New" pitchFamily="49" charset="0"/>
              </a:rPr>
              <a:t>SELECT</a:t>
            </a:r>
            <a:r>
              <a:rPr lang="en-US" altLang="en-US" dirty="0"/>
              <a:t>, </a:t>
            </a:r>
            <a:r>
              <a:rPr lang="en-US" altLang="en-US" dirty="0">
                <a:latin typeface="Courier New" pitchFamily="49" charset="0"/>
              </a:rPr>
              <a:t>DELETE</a:t>
            </a:r>
            <a:r>
              <a:rPr lang="en-US" altLang="en-US" dirty="0"/>
              <a:t>, or </a:t>
            </a:r>
            <a:r>
              <a:rPr lang="en-US" altLang="en-US" dirty="0">
                <a:latin typeface="Courier New" pitchFamily="49" charset="0"/>
              </a:rPr>
              <a:t>UPDATE</a:t>
            </a:r>
            <a:r>
              <a:rPr lang="en-US" altLang="en-US" dirty="0"/>
              <a:t> statement</a:t>
            </a:r>
          </a:p>
          <a:p>
            <a:pPr lvl="1" eaLnBrk="1" hangingPunct="1"/>
            <a:r>
              <a:rPr lang="en-US" altLang="en-US" dirty="0"/>
              <a:t>For more information, see the “</a:t>
            </a:r>
            <a:r>
              <a:rPr lang="en-US" altLang="en-US" dirty="0" err="1"/>
              <a:t>Pseudocolumns</a:t>
            </a:r>
            <a:r>
              <a:rPr lang="en-US" altLang="en-US" dirty="0"/>
              <a:t>” and “</a:t>
            </a:r>
            <a:r>
              <a:rPr lang="en-US" altLang="en-US" dirty="0">
                <a:latin typeface="Courier New" pitchFamily="49" charset="0"/>
              </a:rPr>
              <a:t>CREATE</a:t>
            </a:r>
            <a:r>
              <a:rPr lang="en-US" altLang="en-US" dirty="0"/>
              <a:t> </a:t>
            </a:r>
            <a:r>
              <a:rPr lang="en-US" altLang="en-US" dirty="0">
                <a:latin typeface="Courier New" pitchFamily="49" charset="0"/>
              </a:rPr>
              <a:t>SEQUENCE</a:t>
            </a:r>
            <a:r>
              <a:rPr lang="en-US" altLang="en-US" dirty="0"/>
              <a:t>” sections in </a:t>
            </a:r>
            <a:r>
              <a:rPr lang="en-US" altLang="en-US" i="1" dirty="0"/>
              <a:t>Oracle Database SQL Language Reference </a:t>
            </a:r>
            <a:r>
              <a:rPr lang="en-US" altLang="en-US" dirty="0"/>
              <a:t>for Oracle Database 19</a:t>
            </a:r>
            <a:r>
              <a:rPr lang="en-US" altLang="en-US" i="1" dirty="0"/>
              <a:t>c.</a:t>
            </a:r>
          </a:p>
          <a:p>
            <a:endParaRPr lang="en-US" altLang="en-US" dirty="0"/>
          </a:p>
          <a:p>
            <a:endParaRPr lang="en-US" dirty="0"/>
          </a:p>
        </p:txBody>
      </p:sp>
    </p:spTree>
    <p:extLst>
      <p:ext uri="{BB962C8B-B14F-4D97-AF65-F5344CB8AC3E}">
        <p14:creationId xmlns:p14="http://schemas.microsoft.com/office/powerpoint/2010/main" val="4002844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14</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t>The example in the slide inserts a new department in the </a:t>
            </a:r>
            <a:r>
              <a:rPr lang="en-US" altLang="en-US" dirty="0">
                <a:latin typeface="Courier New" pitchFamily="49" charset="0"/>
              </a:rPr>
              <a:t>DEPARTMENTS</a:t>
            </a:r>
            <a:r>
              <a:rPr lang="en-US" altLang="en-US" dirty="0"/>
              <a:t> table. It </a:t>
            </a:r>
            <a:r>
              <a:rPr lang="en-US" altLang="en-US" dirty="0">
                <a:solidFill>
                  <a:schemeClr val="tx1"/>
                </a:solidFill>
              </a:rPr>
              <a:t>uses the </a:t>
            </a:r>
            <a:r>
              <a:rPr lang="en-US" altLang="en-US" dirty="0">
                <a:solidFill>
                  <a:schemeClr val="tx1"/>
                </a:solidFill>
                <a:latin typeface="Courier New" pitchFamily="49" charset="0"/>
              </a:rPr>
              <a:t>DEPT_DEPTID_SEQ</a:t>
            </a:r>
            <a:r>
              <a:rPr lang="en-US" altLang="en-US" dirty="0">
                <a:solidFill>
                  <a:schemeClr val="tx1"/>
                </a:solidFill>
              </a:rPr>
              <a:t> sequence</a:t>
            </a:r>
            <a:r>
              <a:rPr lang="en-US" altLang="en-US" dirty="0"/>
              <a:t> to generate a new department number as shown in the slide. </a:t>
            </a:r>
          </a:p>
          <a:p>
            <a:pPr lvl="1" eaLnBrk="1" hangingPunct="1"/>
            <a:r>
              <a:rPr lang="en-US" altLang="en-US" dirty="0"/>
              <a:t>You can view the current value of the sequence using the </a:t>
            </a:r>
            <a:r>
              <a:rPr lang="en-US" altLang="en-US" i="1" dirty="0" err="1"/>
              <a:t>sequence_name</a:t>
            </a:r>
            <a:r>
              <a:rPr lang="en-US" altLang="en-US" dirty="0" err="1"/>
              <a:t>.</a:t>
            </a:r>
            <a:r>
              <a:rPr lang="en-US" altLang="en-US" dirty="0" err="1">
                <a:latin typeface="Courier New" pitchFamily="49" charset="0"/>
              </a:rPr>
              <a:t>CURRVAL</a:t>
            </a:r>
            <a:r>
              <a:rPr lang="en-US" altLang="en-US" dirty="0"/>
              <a:t>, as shown in the second example in the slide. </a:t>
            </a:r>
          </a:p>
          <a:p>
            <a:pPr lvl="1" eaLnBrk="1" hangingPunct="1"/>
            <a:r>
              <a:rPr lang="en-US" altLang="en-US" dirty="0"/>
              <a:t>Suppose that you now want to hire employees to staff the new department. The </a:t>
            </a:r>
            <a:r>
              <a:rPr lang="en-US" altLang="en-US" dirty="0">
                <a:latin typeface="Courier New" pitchFamily="49" charset="0"/>
              </a:rPr>
              <a:t>INSERT</a:t>
            </a:r>
            <a:r>
              <a:rPr lang="en-US" altLang="en-US" dirty="0"/>
              <a:t> statement to be executed for all new employees can include the following code:</a:t>
            </a:r>
          </a:p>
          <a:p>
            <a:pPr marL="857250" lvl="4" indent="-171450" eaLnBrk="1" hangingPunct="1"/>
            <a:r>
              <a:rPr lang="en-US" altLang="en-US" dirty="0"/>
              <a:t>INSERT INTO employees (</a:t>
            </a:r>
            <a:r>
              <a:rPr lang="en-US" altLang="en-US" dirty="0" err="1"/>
              <a:t>employee_id</a:t>
            </a:r>
            <a:r>
              <a:rPr lang="en-US" altLang="en-US" dirty="0"/>
              <a:t>, </a:t>
            </a:r>
            <a:r>
              <a:rPr lang="en-US" altLang="en-US" dirty="0" err="1"/>
              <a:t>department_id</a:t>
            </a:r>
            <a:r>
              <a:rPr lang="en-US" altLang="en-US" dirty="0"/>
              <a:t>, ...)</a:t>
            </a:r>
          </a:p>
          <a:p>
            <a:pPr marL="857250" lvl="4" indent="-171450" eaLnBrk="1" hangingPunct="1"/>
            <a:r>
              <a:rPr lang="en-US" altLang="en-US" dirty="0"/>
              <a:t>VALUES (</a:t>
            </a:r>
            <a:r>
              <a:rPr lang="en-US" altLang="en-US" dirty="0" err="1"/>
              <a:t>employees_seq.NEXTVAL</a:t>
            </a:r>
            <a:r>
              <a:rPr lang="en-US" altLang="en-US" dirty="0"/>
              <a:t>, </a:t>
            </a:r>
            <a:r>
              <a:rPr lang="en-US" altLang="en-US" dirty="0" err="1"/>
              <a:t>dept_deptid_seq</a:t>
            </a:r>
            <a:r>
              <a:rPr lang="en-US" altLang="en-US" dirty="0"/>
              <a:t> .CURRVAL, ...);</a:t>
            </a:r>
            <a:endParaRPr lang="en-US" altLang="en-US" b="1" dirty="0">
              <a:latin typeface="Oracle Sans" panose="020B0503020204020204" pitchFamily="34" charset="0"/>
            </a:endParaRPr>
          </a:p>
          <a:p>
            <a:pPr lvl="1" eaLnBrk="1" hangingPunct="1"/>
            <a:r>
              <a:rPr lang="en-US" altLang="en-US" b="1" dirty="0"/>
              <a:t>Note:</a:t>
            </a:r>
            <a:r>
              <a:rPr lang="en-US" altLang="en-US" dirty="0"/>
              <a:t> The preceding example assumes that a sequence called </a:t>
            </a:r>
            <a:r>
              <a:rPr lang="en-US" altLang="en-US" dirty="0">
                <a:latin typeface="Courier New" pitchFamily="49" charset="0"/>
              </a:rPr>
              <a:t>EMPLOYEES_SEQ</a:t>
            </a:r>
            <a:r>
              <a:rPr lang="en-US" altLang="en-US" dirty="0"/>
              <a:t> has already been created to generate new employee numbers.</a:t>
            </a:r>
          </a:p>
          <a:p>
            <a:endParaRPr lang="en-US" dirty="0"/>
          </a:p>
        </p:txBody>
      </p:sp>
    </p:spTree>
    <p:extLst>
      <p:ext uri="{BB962C8B-B14F-4D97-AF65-F5344CB8AC3E}">
        <p14:creationId xmlns:p14="http://schemas.microsoft.com/office/powerpoint/2010/main" val="933576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15</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SQL syntax for column defaults has been enhanced so that it allows </a:t>
            </a:r>
            <a:r>
              <a:rPr lang="en-US" altLang="en-US" dirty="0">
                <a:latin typeface="Courier New" pitchFamily="49" charset="0"/>
                <a:cs typeface="Courier New" pitchFamily="49" charset="0"/>
              </a:rPr>
              <a:t>&lt;sequence&gt;.</a:t>
            </a:r>
            <a:r>
              <a:rPr lang="en-US" altLang="en-US" dirty="0" err="1">
                <a:latin typeface="Courier New" pitchFamily="49" charset="0"/>
                <a:cs typeface="Courier New" pitchFamily="49" charset="0"/>
              </a:rPr>
              <a:t>nextval</a:t>
            </a:r>
            <a:r>
              <a:rPr lang="en-US" altLang="en-US" dirty="0">
                <a:latin typeface="Courier New" pitchFamily="49" charset="0"/>
                <a:cs typeface="Courier New" pitchFamily="49" charset="0"/>
              </a:rPr>
              <a:t>, &lt;sequence&gt;.</a:t>
            </a:r>
            <a:r>
              <a:rPr lang="en-US" altLang="en-US" dirty="0" err="1">
                <a:latin typeface="Courier New" pitchFamily="49" charset="0"/>
                <a:cs typeface="Courier New" pitchFamily="49" charset="0"/>
              </a:rPr>
              <a:t>currval</a:t>
            </a:r>
            <a:r>
              <a:rPr lang="en-US" altLang="en-US" dirty="0"/>
              <a:t> as a SQL column defaulting expression for numeric columns, where </a:t>
            </a:r>
            <a:r>
              <a:rPr lang="en-US" altLang="en-US" dirty="0">
                <a:latin typeface="Courier New" pitchFamily="49" charset="0"/>
                <a:cs typeface="Courier New" pitchFamily="49" charset="0"/>
              </a:rPr>
              <a:t>&lt;sequence&gt;</a:t>
            </a:r>
            <a:r>
              <a:rPr lang="en-US" altLang="en-US" dirty="0"/>
              <a:t> is an Oracle database sequence.</a:t>
            </a:r>
          </a:p>
          <a:p>
            <a:pPr lvl="1"/>
            <a:r>
              <a:rPr lang="en-US" altLang="en-US" dirty="0"/>
              <a:t>The </a:t>
            </a:r>
            <a:r>
              <a:rPr lang="en-US" altLang="en-US" dirty="0">
                <a:latin typeface="Courier New" pitchFamily="49" charset="0"/>
                <a:cs typeface="Courier New" pitchFamily="49" charset="0"/>
              </a:rPr>
              <a:t>DEFAULT</a:t>
            </a:r>
            <a:r>
              <a:rPr lang="en-US" altLang="en-US" dirty="0"/>
              <a:t> expression can include the sequence </a:t>
            </a:r>
            <a:r>
              <a:rPr lang="en-US" altLang="en-US" dirty="0" err="1"/>
              <a:t>pseudocolumns</a:t>
            </a:r>
            <a:r>
              <a:rPr lang="en-US" altLang="en-US" dirty="0"/>
              <a:t> </a:t>
            </a:r>
            <a:r>
              <a:rPr lang="en-US" altLang="en-US" dirty="0">
                <a:latin typeface="Courier New" pitchFamily="49" charset="0"/>
                <a:cs typeface="Courier New" pitchFamily="49" charset="0"/>
              </a:rPr>
              <a:t>CURRVAL</a:t>
            </a:r>
            <a:r>
              <a:rPr lang="en-US" altLang="en-US" dirty="0"/>
              <a:t> and </a:t>
            </a:r>
            <a:r>
              <a:rPr lang="en-US" altLang="en-US" dirty="0">
                <a:latin typeface="Courier New" pitchFamily="49" charset="0"/>
                <a:cs typeface="Courier New" pitchFamily="49" charset="0"/>
              </a:rPr>
              <a:t>NEXTVAL</a:t>
            </a:r>
            <a:r>
              <a:rPr lang="en-US" altLang="en-US" dirty="0"/>
              <a:t>, as long as the sequence exists and you have the privileges necessary to access it. The user inserting into a table must have access privileges to the sequence. If the sequence is dropped, subsequent insert DMLs where </a:t>
            </a:r>
            <a:r>
              <a:rPr lang="en-US" altLang="en-US" i="1" dirty="0"/>
              <a:t>expr</a:t>
            </a:r>
            <a:r>
              <a:rPr lang="en-US" altLang="en-US" dirty="0"/>
              <a:t> is used for defaulting will result in a compilation error.</a:t>
            </a:r>
          </a:p>
          <a:p>
            <a:pPr lvl="1"/>
            <a:r>
              <a:rPr lang="en-US" altLang="en-US" dirty="0"/>
              <a:t>In the slide example, sequence </a:t>
            </a:r>
            <a:r>
              <a:rPr lang="en-US" altLang="en-US" dirty="0">
                <a:latin typeface="Courier New"/>
              </a:rPr>
              <a:t>ID_SEQ</a:t>
            </a:r>
            <a:r>
              <a:rPr lang="en-US" altLang="en-US" dirty="0"/>
              <a:t> is created, which starts from 1.</a:t>
            </a:r>
          </a:p>
          <a:p>
            <a:endParaRPr lang="en-US" dirty="0"/>
          </a:p>
        </p:txBody>
      </p:sp>
    </p:spTree>
    <p:extLst>
      <p:ext uri="{BB962C8B-B14F-4D97-AF65-F5344CB8AC3E}">
        <p14:creationId xmlns:p14="http://schemas.microsoft.com/office/powerpoint/2010/main" val="2467790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16</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t>You can cache sequences in memory to provide faster access to those sequence values. The cache is populated the first time you refer to the sequence. Each request for the next sequence value is retrieved from the cached sequence. After the last sequence value is used, the next request for the sequence pulls another cache of sequences into memory.</a:t>
            </a:r>
          </a:p>
          <a:p>
            <a:pPr lvl="1" eaLnBrk="1" hangingPunct="1"/>
            <a:r>
              <a:rPr lang="en-US" altLang="en-US" b="1" dirty="0"/>
              <a:t>Gaps in the Sequence</a:t>
            </a:r>
          </a:p>
          <a:p>
            <a:pPr lvl="1" eaLnBrk="1" hangingPunct="1"/>
            <a:r>
              <a:rPr lang="en-US" altLang="en-US" dirty="0"/>
              <a:t>The sequence generators generally issue sequential numbers without gaps and this action occurs independently of a commit or rollback. Therefore, if you roll back a statement containing a sequence, the number is lost.</a:t>
            </a:r>
          </a:p>
          <a:p>
            <a:pPr lvl="1" eaLnBrk="1" hangingPunct="1"/>
            <a:r>
              <a:rPr lang="en-US" altLang="en-US" dirty="0"/>
              <a:t>Another event that can cause gaps in the sequence is a system crash. If the sequence caches values in memory, those values are lost if the system crashes.</a:t>
            </a:r>
          </a:p>
          <a:p>
            <a:pPr lvl="1" eaLnBrk="1" hangingPunct="1"/>
            <a:r>
              <a:rPr lang="en-US" altLang="en-US" dirty="0"/>
              <a:t>Because sequences are not tied directly to tables, the same sequence can be used for multiple tables. However, if you do so, each table can contain gaps in the sequential numbers.</a:t>
            </a:r>
          </a:p>
          <a:p>
            <a:endParaRPr lang="en-US" dirty="0"/>
          </a:p>
        </p:txBody>
      </p:sp>
    </p:spTree>
    <p:extLst>
      <p:ext uri="{BB962C8B-B14F-4D97-AF65-F5344CB8AC3E}">
        <p14:creationId xmlns:p14="http://schemas.microsoft.com/office/powerpoint/2010/main" val="1357523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17</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t>If you reach the </a:t>
            </a:r>
            <a:r>
              <a:rPr lang="en-US" altLang="en-US" dirty="0">
                <a:latin typeface="Courier New" pitchFamily="49" charset="0"/>
              </a:rPr>
              <a:t>MAXVALUE</a:t>
            </a:r>
            <a:r>
              <a:rPr lang="en-US" altLang="en-US" dirty="0"/>
              <a:t> limit for your sequence, no additional values from the sequence are allocated and you will receive an error indicating that the sequence exceeds the </a:t>
            </a:r>
            <a:r>
              <a:rPr lang="en-US" altLang="en-US" dirty="0">
                <a:latin typeface="Courier New" pitchFamily="49" charset="0"/>
              </a:rPr>
              <a:t>MAXVALUE</a:t>
            </a:r>
            <a:r>
              <a:rPr lang="en-US" altLang="en-US" dirty="0"/>
              <a:t>. To continue to use the sequence, you can modify it by using the </a:t>
            </a:r>
            <a:r>
              <a:rPr lang="en-US" altLang="en-US" dirty="0">
                <a:solidFill>
                  <a:schemeClr val="tx1"/>
                </a:solidFill>
                <a:latin typeface="Courier New" pitchFamily="49" charset="0"/>
              </a:rPr>
              <a:t>ALTER</a:t>
            </a:r>
            <a:r>
              <a:rPr lang="en-US" altLang="en-US" dirty="0">
                <a:solidFill>
                  <a:schemeClr val="tx1"/>
                </a:solidFill>
              </a:rPr>
              <a:t> </a:t>
            </a:r>
            <a:r>
              <a:rPr lang="en-US" altLang="en-US" dirty="0">
                <a:solidFill>
                  <a:schemeClr val="tx1"/>
                </a:solidFill>
                <a:latin typeface="Courier New" pitchFamily="49" charset="0"/>
              </a:rPr>
              <a:t>SEQUENCE</a:t>
            </a:r>
            <a:r>
              <a:rPr lang="en-US" altLang="en-US" dirty="0">
                <a:solidFill>
                  <a:schemeClr val="tx1"/>
                </a:solidFill>
              </a:rPr>
              <a:t> statement.</a:t>
            </a:r>
          </a:p>
          <a:p>
            <a:pPr lvl="1" eaLnBrk="1" hangingPunct="1"/>
            <a:r>
              <a:rPr lang="en-US" altLang="en-US" b="1" dirty="0"/>
              <a:t>Syntax</a:t>
            </a:r>
          </a:p>
          <a:p>
            <a:pPr lvl="1" eaLnBrk="1" hangingPunct="1">
              <a:spcBef>
                <a:spcPct val="0"/>
              </a:spcBef>
            </a:pPr>
            <a:r>
              <a:rPr lang="en-US" altLang="en-US" dirty="0">
                <a:latin typeface="Courier New" pitchFamily="49" charset="0"/>
              </a:rPr>
              <a:t>  ALTER  SEQUENCE	</a:t>
            </a:r>
            <a:r>
              <a:rPr lang="en-US" altLang="en-US" i="1" dirty="0">
                <a:latin typeface="Courier New" pitchFamily="49" charset="0"/>
              </a:rPr>
              <a:t>sequence</a:t>
            </a:r>
            <a:endParaRPr lang="en-US" altLang="en-US" dirty="0">
              <a:latin typeface="Courier New" pitchFamily="49" charset="0"/>
            </a:endParaRPr>
          </a:p>
          <a:p>
            <a:pPr lvl="1" eaLnBrk="1" hangingPunct="1">
              <a:spcBef>
                <a:spcPct val="0"/>
              </a:spcBef>
            </a:pPr>
            <a:r>
              <a:rPr lang="en-US" altLang="en-US" dirty="0">
                <a:latin typeface="Courier New" pitchFamily="49" charset="0"/>
              </a:rPr>
              <a:t>       [INCREMENT BY </a:t>
            </a:r>
            <a:r>
              <a:rPr lang="en-US" altLang="en-US" i="1" dirty="0">
                <a:latin typeface="Courier New" pitchFamily="49" charset="0"/>
              </a:rPr>
              <a:t>n</a:t>
            </a:r>
            <a:r>
              <a:rPr lang="en-US" altLang="en-US" dirty="0">
                <a:latin typeface="Courier New" pitchFamily="49" charset="0"/>
              </a:rPr>
              <a:t>]</a:t>
            </a:r>
          </a:p>
          <a:p>
            <a:pPr lvl="1" eaLnBrk="1" hangingPunct="1">
              <a:spcBef>
                <a:spcPct val="0"/>
              </a:spcBef>
            </a:pPr>
            <a:r>
              <a:rPr lang="en-US" altLang="en-US" dirty="0">
                <a:latin typeface="Courier New" pitchFamily="49" charset="0"/>
              </a:rPr>
              <a:t>       [{MAXVALUE </a:t>
            </a:r>
            <a:r>
              <a:rPr lang="en-US" altLang="en-US" i="1" dirty="0">
                <a:latin typeface="Courier New" pitchFamily="49" charset="0"/>
              </a:rPr>
              <a:t>n</a:t>
            </a:r>
            <a:r>
              <a:rPr lang="en-US" altLang="en-US" dirty="0">
                <a:latin typeface="Courier New" pitchFamily="49" charset="0"/>
              </a:rPr>
              <a:t> | NOMAXVALUE}]</a:t>
            </a:r>
          </a:p>
          <a:p>
            <a:pPr lvl="1" eaLnBrk="1" hangingPunct="1">
              <a:spcBef>
                <a:spcPct val="0"/>
              </a:spcBef>
            </a:pPr>
            <a:r>
              <a:rPr lang="en-US" altLang="en-US" dirty="0">
                <a:latin typeface="Courier New" pitchFamily="49" charset="0"/>
              </a:rPr>
              <a:t>       [{MINVALUE </a:t>
            </a:r>
            <a:r>
              <a:rPr lang="en-US" altLang="en-US" i="1" dirty="0">
                <a:latin typeface="Courier New" pitchFamily="49" charset="0"/>
              </a:rPr>
              <a:t>n</a:t>
            </a:r>
            <a:r>
              <a:rPr lang="en-US" altLang="en-US" dirty="0">
                <a:latin typeface="Courier New" pitchFamily="49" charset="0"/>
              </a:rPr>
              <a:t> | NOMINVALUE}]</a:t>
            </a:r>
          </a:p>
          <a:p>
            <a:pPr lvl="1" eaLnBrk="1" hangingPunct="1">
              <a:spcBef>
                <a:spcPct val="0"/>
              </a:spcBef>
            </a:pPr>
            <a:r>
              <a:rPr lang="en-US" altLang="en-US" dirty="0">
                <a:latin typeface="Courier New" pitchFamily="49" charset="0"/>
              </a:rPr>
              <a:t>       [{CYCLE | NOCYCLE}]</a:t>
            </a:r>
          </a:p>
          <a:p>
            <a:pPr lvl="1" eaLnBrk="1" hangingPunct="1">
              <a:spcBef>
                <a:spcPct val="0"/>
              </a:spcBef>
            </a:pPr>
            <a:r>
              <a:rPr lang="en-US" altLang="en-US" dirty="0">
                <a:latin typeface="Courier New" pitchFamily="49" charset="0"/>
              </a:rPr>
              <a:t>       [{CACHE </a:t>
            </a:r>
            <a:r>
              <a:rPr lang="en-US" altLang="en-US" i="1" dirty="0">
                <a:latin typeface="Courier New" pitchFamily="49" charset="0"/>
              </a:rPr>
              <a:t>n</a:t>
            </a:r>
            <a:r>
              <a:rPr lang="en-US" altLang="en-US" dirty="0">
                <a:latin typeface="Courier New" pitchFamily="49" charset="0"/>
              </a:rPr>
              <a:t> | NOCACHE}]</a:t>
            </a:r>
          </a:p>
          <a:p>
            <a:pPr lvl="1" eaLnBrk="1" hangingPunct="1">
              <a:spcBef>
                <a:spcPct val="0"/>
              </a:spcBef>
            </a:pPr>
            <a:r>
              <a:rPr lang="en-US" altLang="en-US" dirty="0">
                <a:latin typeface="Courier New" pitchFamily="49" charset="0"/>
              </a:rPr>
              <a:t>       [{SCALE [EXTEND | NOEXTEND] | NOSCALE}]</a:t>
            </a:r>
          </a:p>
          <a:p>
            <a:pPr lvl="1" eaLnBrk="1" hangingPunct="1">
              <a:spcBef>
                <a:spcPct val="0"/>
              </a:spcBef>
            </a:pPr>
            <a:r>
              <a:rPr lang="en-US" altLang="en-US" dirty="0">
                <a:latin typeface="Courier New" pitchFamily="49" charset="0"/>
              </a:rPr>
              <a:t>       [{SHARD [EXTEND | NOEXTEND] | NOSHARD;</a:t>
            </a:r>
            <a:endParaRPr lang="en-US" altLang="en-US" dirty="0"/>
          </a:p>
          <a:p>
            <a:pPr lvl="1" eaLnBrk="1" hangingPunct="1"/>
            <a:r>
              <a:rPr lang="en-US" altLang="en-US" dirty="0"/>
              <a:t>In the syntax, </a:t>
            </a:r>
            <a:r>
              <a:rPr lang="en-US" altLang="en-US" i="1" dirty="0">
                <a:latin typeface="Courier New" pitchFamily="49" charset="0"/>
              </a:rPr>
              <a:t>sequence</a:t>
            </a:r>
            <a:r>
              <a:rPr lang="en-US" altLang="en-US" dirty="0"/>
              <a:t> is the name of the sequence generator.</a:t>
            </a:r>
          </a:p>
          <a:p>
            <a:pPr lvl="1" eaLnBrk="1" hangingPunct="1"/>
            <a:r>
              <a:rPr lang="en-US" altLang="en-US" dirty="0"/>
              <a:t>For more information, see the section on “</a:t>
            </a:r>
            <a:r>
              <a:rPr lang="en-US" altLang="en-US" dirty="0">
                <a:latin typeface="Courier New" pitchFamily="49" charset="0"/>
              </a:rPr>
              <a:t>ALTER</a:t>
            </a:r>
            <a:r>
              <a:rPr lang="en-US" altLang="en-US" dirty="0"/>
              <a:t> </a:t>
            </a:r>
            <a:r>
              <a:rPr lang="en-US" altLang="en-US" dirty="0">
                <a:latin typeface="Courier New" pitchFamily="49" charset="0"/>
              </a:rPr>
              <a:t>SEQUENCE</a:t>
            </a:r>
            <a:r>
              <a:rPr lang="en-US" altLang="en-US" dirty="0"/>
              <a:t>” in </a:t>
            </a:r>
            <a:r>
              <a:rPr lang="en-US" altLang="en-US" i="1" dirty="0"/>
              <a:t>Oracle Database SQL Language Reference </a:t>
            </a:r>
            <a:r>
              <a:rPr lang="en-US" altLang="en-US" dirty="0"/>
              <a:t>for Oracle Database 19</a:t>
            </a:r>
            <a:r>
              <a:rPr lang="en-US" altLang="en-US" i="1" dirty="0"/>
              <a:t>c</a:t>
            </a:r>
            <a:r>
              <a:rPr lang="en-US" altLang="en-US" dirty="0"/>
              <a:t>. </a:t>
            </a:r>
          </a:p>
          <a:p>
            <a:endParaRPr lang="en-US" dirty="0"/>
          </a:p>
        </p:txBody>
      </p:sp>
    </p:spTree>
    <p:extLst>
      <p:ext uri="{BB962C8B-B14F-4D97-AF65-F5344CB8AC3E}">
        <p14:creationId xmlns:p14="http://schemas.microsoft.com/office/powerpoint/2010/main" val="1625578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TextBox 5"/>
          <p:cNvSpPr txBox="1">
            <a:spLocks noChangeArrowheads="1"/>
          </p:cNvSpPr>
          <p:nvPr/>
        </p:nvSpPr>
        <p:spPr bwMode="auto">
          <a:xfrm>
            <a:off x="904875" y="7359352"/>
            <a:ext cx="5715000" cy="838200"/>
          </a:xfrm>
          <a:prstGeom prst="rect">
            <a:avLst/>
          </a:prstGeom>
          <a:noFill/>
          <a:ln w="9525">
            <a:solidFill>
              <a:schemeClr val="tx1"/>
            </a:solidFill>
            <a:miter lim="800000"/>
            <a:headEnd/>
            <a:tailEnd/>
          </a:ln>
        </p:spPr>
        <p:txBody>
          <a:bodyPr/>
          <a:lstStyle/>
          <a:p>
            <a:pPr eaLnBrk="1" hangingPunct="1"/>
            <a:r>
              <a:rPr lang="en-US" altLang="en-US" sz="1100" dirty="0">
                <a:latin typeface="Courier New" pitchFamily="49" charset="0"/>
                <a:cs typeface="Courier New" pitchFamily="49" charset="0"/>
              </a:rPr>
              <a:t>SQL Error: ORA-04009</a:t>
            </a:r>
            <a:r>
              <a:rPr lang="en-US" altLang="en-US" sz="1100" dirty="0">
                <a:latin typeface="Oracle Sans" panose="020B0503020204020204" pitchFamily="34" charset="0"/>
                <a:cs typeface="Oracle Sans" panose="020B0503020204020204" pitchFamily="34" charset="0"/>
              </a:rPr>
              <a:t>: </a:t>
            </a:r>
            <a:r>
              <a:rPr lang="en-US" altLang="en-US" sz="1100" dirty="0">
                <a:latin typeface="Courier New" pitchFamily="49" charset="0"/>
                <a:cs typeface="Courier New" pitchFamily="49" charset="0"/>
              </a:rPr>
              <a:t>MAXVALUE</a:t>
            </a:r>
            <a:r>
              <a:rPr lang="en-US" altLang="en-US" sz="1100" dirty="0">
                <a:latin typeface="Oracle Sans" panose="020B0503020204020204" pitchFamily="34" charset="0"/>
                <a:cs typeface="Oracle Sans" panose="020B0503020204020204" pitchFamily="34" charset="0"/>
              </a:rPr>
              <a:t> cannot be made to be less than the current value</a:t>
            </a:r>
          </a:p>
          <a:p>
            <a:pPr eaLnBrk="1" hangingPunct="1"/>
            <a:r>
              <a:rPr lang="en-US" altLang="en-US" sz="1100" dirty="0">
                <a:latin typeface="Courier New" pitchFamily="49" charset="0"/>
                <a:cs typeface="Courier New" pitchFamily="49" charset="0"/>
              </a:rPr>
              <a:t>04009. 00000 </a:t>
            </a:r>
            <a:r>
              <a:rPr lang="en-US" altLang="en-US" sz="1100" dirty="0">
                <a:latin typeface="Oracle Sans" panose="020B0503020204020204" pitchFamily="34" charset="0"/>
                <a:cs typeface="Oracle Sans" panose="020B0503020204020204" pitchFamily="34" charset="0"/>
              </a:rPr>
              <a:t>-  "</a:t>
            </a:r>
            <a:r>
              <a:rPr lang="en-US" altLang="en-US" sz="1100" dirty="0">
                <a:latin typeface="Courier New" pitchFamily="49" charset="0"/>
                <a:cs typeface="Courier New" pitchFamily="49" charset="0"/>
              </a:rPr>
              <a:t>MAXVALUE</a:t>
            </a:r>
            <a:r>
              <a:rPr lang="en-US" altLang="en-US" sz="1100" dirty="0">
                <a:latin typeface="Oracle Sans" panose="020B0503020204020204" pitchFamily="34" charset="0"/>
                <a:cs typeface="Oracle Sans" panose="020B0503020204020204" pitchFamily="34" charset="0"/>
              </a:rPr>
              <a:t> cannot be made to be less than the current value"</a:t>
            </a:r>
          </a:p>
          <a:p>
            <a:pPr eaLnBrk="1" hangingPunct="1"/>
            <a:r>
              <a:rPr lang="en-US" altLang="en-US" sz="1100" dirty="0">
                <a:latin typeface="Oracle Sans" panose="020B0503020204020204" pitchFamily="34" charset="0"/>
                <a:cs typeface="Oracle Sans" panose="020B0503020204020204" pitchFamily="34" charset="0"/>
              </a:rPr>
              <a:t>*Cause:    the current value exceeds the given </a:t>
            </a:r>
            <a:r>
              <a:rPr lang="en-US" altLang="en-US" sz="1100" dirty="0">
                <a:latin typeface="Courier New" pitchFamily="49" charset="0"/>
                <a:cs typeface="Courier New" pitchFamily="49" charset="0"/>
              </a:rPr>
              <a:t>MAXVALUE</a:t>
            </a:r>
          </a:p>
          <a:p>
            <a:pPr eaLnBrk="1" hangingPunct="1"/>
            <a:r>
              <a:rPr lang="en-US" altLang="en-US" sz="1100" dirty="0">
                <a:latin typeface="Oracle Sans" panose="020B0503020204020204" pitchFamily="34" charset="0"/>
                <a:cs typeface="Oracle Sans" panose="020B0503020204020204" pitchFamily="34" charset="0"/>
              </a:rPr>
              <a:t>*Action:   make sure that the new </a:t>
            </a:r>
            <a:r>
              <a:rPr lang="en-US" altLang="en-US" sz="1100" dirty="0">
                <a:latin typeface="Courier New" pitchFamily="49" charset="0"/>
                <a:cs typeface="Courier New" pitchFamily="49" charset="0"/>
              </a:rPr>
              <a:t>MAXVALUE</a:t>
            </a:r>
            <a:r>
              <a:rPr lang="en-US" altLang="en-US" sz="1100" dirty="0">
                <a:latin typeface="Oracle Sans" panose="020B0503020204020204" pitchFamily="34" charset="0"/>
                <a:cs typeface="Oracle Sans" panose="020B0503020204020204" pitchFamily="34" charset="0"/>
              </a:rPr>
              <a:t> is larger than the current value</a:t>
            </a:r>
          </a:p>
        </p:txBody>
      </p:sp>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18</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2" eaLnBrk="1" hangingPunct="1">
              <a:spcBef>
                <a:spcPts val="100"/>
              </a:spcBef>
              <a:defRPr/>
            </a:pPr>
            <a:r>
              <a:rPr lang="en-US" dirty="0"/>
              <a:t>You must be the owner or have the </a:t>
            </a:r>
            <a:r>
              <a:rPr lang="en-US" dirty="0">
                <a:latin typeface="Courier New" pitchFamily="49" charset="0"/>
              </a:rPr>
              <a:t>ALTER</a:t>
            </a:r>
            <a:r>
              <a:rPr lang="en-US" dirty="0"/>
              <a:t> privilege for the sequence to modify it. You must be the owner or have the </a:t>
            </a:r>
            <a:r>
              <a:rPr lang="en-US" dirty="0">
                <a:latin typeface="Courier New" pitchFamily="49" charset="0"/>
              </a:rPr>
              <a:t>DROP</a:t>
            </a:r>
            <a:r>
              <a:rPr lang="en-US" dirty="0"/>
              <a:t> </a:t>
            </a:r>
            <a:r>
              <a:rPr lang="en-US" dirty="0">
                <a:latin typeface="Courier New" pitchFamily="49" charset="0"/>
              </a:rPr>
              <a:t>ANY</a:t>
            </a:r>
            <a:r>
              <a:rPr lang="en-US" dirty="0"/>
              <a:t> </a:t>
            </a:r>
            <a:r>
              <a:rPr lang="en-US" dirty="0">
                <a:latin typeface="Courier New" pitchFamily="49" charset="0"/>
              </a:rPr>
              <a:t>SEQUENCE</a:t>
            </a:r>
            <a:r>
              <a:rPr lang="en-US" dirty="0"/>
              <a:t> privilege to remove it.</a:t>
            </a:r>
          </a:p>
          <a:p>
            <a:pPr lvl="2" eaLnBrk="1" hangingPunct="1">
              <a:spcBef>
                <a:spcPts val="100"/>
              </a:spcBef>
              <a:defRPr/>
            </a:pPr>
            <a:r>
              <a:rPr lang="en-US" dirty="0"/>
              <a:t>Only future sequence numbers are affected by the </a:t>
            </a:r>
            <a:r>
              <a:rPr lang="en-US" dirty="0">
                <a:latin typeface="Courier New" pitchFamily="49" charset="0"/>
              </a:rPr>
              <a:t>ALTER</a:t>
            </a:r>
            <a:r>
              <a:rPr lang="en-US" dirty="0"/>
              <a:t> </a:t>
            </a:r>
            <a:r>
              <a:rPr lang="en-US" dirty="0">
                <a:latin typeface="Courier New" pitchFamily="49" charset="0"/>
              </a:rPr>
              <a:t>SEQUENCE</a:t>
            </a:r>
            <a:r>
              <a:rPr lang="en-US" dirty="0"/>
              <a:t> statement.</a:t>
            </a:r>
          </a:p>
          <a:p>
            <a:pPr lvl="2" eaLnBrk="1" hangingPunct="1">
              <a:spcBef>
                <a:spcPts val="100"/>
              </a:spcBef>
              <a:defRPr/>
            </a:pPr>
            <a:r>
              <a:rPr lang="en-US" dirty="0"/>
              <a:t>The </a:t>
            </a:r>
            <a:r>
              <a:rPr lang="en-US" dirty="0">
                <a:latin typeface="Courier New" pitchFamily="49" charset="0"/>
              </a:rPr>
              <a:t>START</a:t>
            </a:r>
            <a:r>
              <a:rPr lang="en-US" dirty="0"/>
              <a:t> </a:t>
            </a:r>
            <a:r>
              <a:rPr lang="en-US" dirty="0">
                <a:latin typeface="Courier New" pitchFamily="49" charset="0"/>
              </a:rPr>
              <a:t>WITH</a:t>
            </a:r>
            <a:r>
              <a:rPr lang="en-US" dirty="0"/>
              <a:t> option cannot be changed by using </a:t>
            </a:r>
            <a:r>
              <a:rPr lang="en-US" dirty="0">
                <a:latin typeface="Courier New" pitchFamily="49" charset="0"/>
              </a:rPr>
              <a:t>ALTER</a:t>
            </a:r>
            <a:r>
              <a:rPr lang="en-US" dirty="0"/>
              <a:t> </a:t>
            </a:r>
            <a:r>
              <a:rPr lang="en-US" dirty="0">
                <a:latin typeface="Courier New" pitchFamily="49" charset="0"/>
              </a:rPr>
              <a:t>SEQUENCE</a:t>
            </a:r>
            <a:r>
              <a:rPr lang="en-US" dirty="0"/>
              <a:t>. The sequence must be dropped and re-created to restart the sequence at a different number.</a:t>
            </a:r>
          </a:p>
          <a:p>
            <a:pPr lvl="2" eaLnBrk="1" hangingPunct="1">
              <a:spcBef>
                <a:spcPts val="100"/>
              </a:spcBef>
              <a:defRPr/>
            </a:pPr>
            <a:r>
              <a:rPr lang="en-US" dirty="0"/>
              <a:t>Some validation is performed. For example, a new </a:t>
            </a:r>
            <a:r>
              <a:rPr lang="en-US" dirty="0">
                <a:latin typeface="Courier New" pitchFamily="49" charset="0"/>
              </a:rPr>
              <a:t>MAXVALUE</a:t>
            </a:r>
            <a:r>
              <a:rPr lang="en-US" dirty="0"/>
              <a:t> that is less than the current sequence number cannot be imposed.</a:t>
            </a:r>
          </a:p>
          <a:p>
            <a:pPr marL="857250" lvl="4" eaLnBrk="1" hangingPunct="1">
              <a:spcBef>
                <a:spcPts val="100"/>
              </a:spcBef>
              <a:defRPr/>
            </a:pPr>
            <a:r>
              <a:rPr lang="en-US" dirty="0"/>
              <a:t>ALTER SEQUENCE </a:t>
            </a:r>
            <a:r>
              <a:rPr lang="en-US" dirty="0" err="1"/>
              <a:t>dept_deptid_seq</a:t>
            </a:r>
            <a:endParaRPr lang="en-US" dirty="0"/>
          </a:p>
          <a:p>
            <a:pPr marL="857250" lvl="4" eaLnBrk="1" hangingPunct="1">
              <a:spcBef>
                <a:spcPts val="100"/>
              </a:spcBef>
              <a:defRPr/>
            </a:pPr>
            <a:r>
              <a:rPr lang="en-US" dirty="0"/>
              <a:t>      INCREMENT BY 20</a:t>
            </a:r>
          </a:p>
          <a:p>
            <a:pPr marL="857250" lvl="4" eaLnBrk="1" hangingPunct="1">
              <a:spcBef>
                <a:spcPts val="100"/>
              </a:spcBef>
              <a:defRPr/>
            </a:pPr>
            <a:r>
              <a:rPr lang="en-US" dirty="0"/>
              <a:t>      MAXVALUE 90</a:t>
            </a:r>
          </a:p>
          <a:p>
            <a:pPr marL="857250" lvl="4" eaLnBrk="1" hangingPunct="1">
              <a:spcBef>
                <a:spcPts val="100"/>
              </a:spcBef>
              <a:defRPr/>
            </a:pPr>
            <a:r>
              <a:rPr lang="en-US" dirty="0"/>
              <a:t>      NOCACHE</a:t>
            </a:r>
          </a:p>
          <a:p>
            <a:pPr marL="857250" lvl="4" eaLnBrk="1" hangingPunct="1">
              <a:spcBef>
                <a:spcPts val="100"/>
              </a:spcBef>
              <a:defRPr/>
            </a:pPr>
            <a:r>
              <a:rPr lang="en-US" dirty="0"/>
              <a:t>      NOCYCLE</a:t>
            </a:r>
          </a:p>
          <a:p>
            <a:pPr marL="857250" lvl="4" eaLnBrk="1" hangingPunct="1">
              <a:spcBef>
                <a:spcPts val="100"/>
              </a:spcBef>
              <a:defRPr/>
            </a:pPr>
            <a:r>
              <a:rPr lang="en-US" dirty="0"/>
              <a:t>      NOSCALE;</a:t>
            </a:r>
          </a:p>
          <a:p>
            <a:endParaRPr lang="en-US" dirty="0"/>
          </a:p>
        </p:txBody>
      </p:sp>
    </p:spTree>
    <p:extLst>
      <p:ext uri="{BB962C8B-B14F-4D97-AF65-F5344CB8AC3E}">
        <p14:creationId xmlns:p14="http://schemas.microsoft.com/office/powerpoint/2010/main" val="3343044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19</a:t>
            </a:fld>
            <a:endParaRPr lang="en-US" dirty="0"/>
          </a:p>
        </p:txBody>
      </p:sp>
      <p:sp>
        <p:nvSpPr>
          <p:cNvPr id="6" name="Slide Image Placeholder 5"/>
          <p:cNvSpPr>
            <a:spLocks noGrp="1" noRot="1" noChangeAspect="1"/>
          </p:cNvSpPr>
          <p:nvPr>
            <p:ph type="sldImg"/>
          </p:nvPr>
        </p:nvSpPr>
        <p:spPr/>
      </p:sp>
      <p:sp>
        <p:nvSpPr>
          <p:cNvPr id="8" name="Notes Placeholder 7"/>
          <p:cNvSpPr>
            <a:spLocks noGrp="1"/>
          </p:cNvSpPr>
          <p:nvPr>
            <p:ph type="body" idx="1"/>
          </p:nvPr>
        </p:nvSpPr>
        <p:spPr>
          <a:xfrm>
            <a:off x="457200" y="4617720"/>
            <a:ext cx="6858000" cy="6172120"/>
          </a:xfrm>
        </p:spPr>
        <p:txBody>
          <a:bodyPr/>
          <a:lstStyle/>
          <a:p>
            <a:pPr lvl="1"/>
            <a:r>
              <a:rPr lang="en-US" altLang="en-US" dirty="0"/>
              <a:t>The  </a:t>
            </a:r>
            <a:r>
              <a:rPr lang="en-US" altLang="en-US" dirty="0">
                <a:latin typeface="Courier New" pitchFamily="49" charset="0"/>
              </a:rPr>
              <a:t>USER_SEQUENCES</a:t>
            </a:r>
            <a:r>
              <a:rPr lang="en-US" altLang="en-US" dirty="0"/>
              <a:t> view describes all sequences that you own. When you create the sequence, you specify criteria that are stored in the </a:t>
            </a:r>
            <a:r>
              <a:rPr lang="en-US" altLang="en-US" dirty="0">
                <a:latin typeface="Courier New" pitchFamily="49" charset="0"/>
              </a:rPr>
              <a:t>USER_SEQUENCES</a:t>
            </a:r>
            <a:r>
              <a:rPr lang="en-US" altLang="en-US" dirty="0"/>
              <a:t> view. The following are the columns in this view:</a:t>
            </a:r>
          </a:p>
          <a:p>
            <a:pPr lvl="2">
              <a:spcBef>
                <a:spcPts val="300"/>
              </a:spcBef>
            </a:pPr>
            <a:r>
              <a:rPr lang="en-US" altLang="en-US" dirty="0">
                <a:latin typeface="Courier New" pitchFamily="49" charset="0"/>
              </a:rPr>
              <a:t>SEQUENCE_NAME</a:t>
            </a:r>
            <a:r>
              <a:rPr lang="en-US" altLang="en-US" b="1" dirty="0"/>
              <a:t>: </a:t>
            </a:r>
            <a:r>
              <a:rPr lang="en-US" altLang="en-US" dirty="0"/>
              <a:t>Name of the sequence</a:t>
            </a:r>
          </a:p>
          <a:p>
            <a:pPr lvl="2">
              <a:spcBef>
                <a:spcPts val="300"/>
              </a:spcBef>
            </a:pPr>
            <a:r>
              <a:rPr lang="en-US" altLang="en-US" dirty="0">
                <a:latin typeface="Courier New" pitchFamily="49" charset="0"/>
              </a:rPr>
              <a:t>MIN_VALUE</a:t>
            </a:r>
            <a:r>
              <a:rPr lang="en-US" altLang="en-US" b="1" dirty="0"/>
              <a:t>:</a:t>
            </a:r>
            <a:r>
              <a:rPr lang="en-US" altLang="en-US" dirty="0"/>
              <a:t> Minimum value of the sequence </a:t>
            </a:r>
          </a:p>
          <a:p>
            <a:pPr lvl="2">
              <a:spcBef>
                <a:spcPts val="300"/>
              </a:spcBef>
            </a:pPr>
            <a:r>
              <a:rPr lang="en-US" altLang="en-US" dirty="0">
                <a:latin typeface="Courier New" pitchFamily="49" charset="0"/>
              </a:rPr>
              <a:t>MAX_VALUE</a:t>
            </a:r>
            <a:r>
              <a:rPr lang="en-US" altLang="en-US" b="1" dirty="0"/>
              <a:t>:</a:t>
            </a:r>
            <a:r>
              <a:rPr lang="en-US" altLang="en-US" dirty="0"/>
              <a:t> Maximum value of the sequence </a:t>
            </a:r>
          </a:p>
          <a:p>
            <a:pPr lvl="2">
              <a:spcBef>
                <a:spcPts val="300"/>
              </a:spcBef>
            </a:pPr>
            <a:r>
              <a:rPr lang="en-US" altLang="en-US" dirty="0">
                <a:latin typeface="Courier New" pitchFamily="49" charset="0"/>
              </a:rPr>
              <a:t>INCREMENT_BY</a:t>
            </a:r>
            <a:r>
              <a:rPr lang="en-US" altLang="en-US" b="1" dirty="0"/>
              <a:t>: </a:t>
            </a:r>
            <a:r>
              <a:rPr lang="en-US" altLang="en-US" dirty="0"/>
              <a:t>Value by which the sequence is incremented </a:t>
            </a:r>
          </a:p>
          <a:p>
            <a:pPr lvl="2">
              <a:spcBef>
                <a:spcPts val="300"/>
              </a:spcBef>
            </a:pPr>
            <a:r>
              <a:rPr lang="en-US" altLang="en-US" dirty="0">
                <a:latin typeface="Courier New" pitchFamily="49" charset="0"/>
              </a:rPr>
              <a:t>CYCLE_FLAG</a:t>
            </a:r>
            <a:r>
              <a:rPr lang="en-US" altLang="en-US" b="1" dirty="0"/>
              <a:t>:</a:t>
            </a:r>
            <a:r>
              <a:rPr lang="en-US" altLang="en-US" dirty="0"/>
              <a:t> Whether sequence wraps around on reaching the limit</a:t>
            </a:r>
          </a:p>
          <a:p>
            <a:pPr lvl="2">
              <a:spcBef>
                <a:spcPts val="300"/>
              </a:spcBef>
            </a:pPr>
            <a:r>
              <a:rPr lang="en-US" altLang="en-US" dirty="0">
                <a:latin typeface="Courier New" pitchFamily="49" charset="0"/>
              </a:rPr>
              <a:t>ORDER_FLAG</a:t>
            </a:r>
            <a:r>
              <a:rPr lang="en-US" altLang="en-US" b="1" dirty="0"/>
              <a:t>:</a:t>
            </a:r>
            <a:r>
              <a:rPr lang="en-US" altLang="en-US" dirty="0"/>
              <a:t> Whether sequence numbers are generated in order</a:t>
            </a:r>
          </a:p>
          <a:p>
            <a:pPr lvl="2">
              <a:spcBef>
                <a:spcPts val="300"/>
              </a:spcBef>
            </a:pPr>
            <a:r>
              <a:rPr lang="en-US" altLang="en-US" dirty="0">
                <a:latin typeface="Courier New" pitchFamily="49" charset="0"/>
              </a:rPr>
              <a:t>CACHE_SIZE</a:t>
            </a:r>
            <a:r>
              <a:rPr lang="en-US" altLang="en-US" b="1" dirty="0"/>
              <a:t>:</a:t>
            </a:r>
            <a:r>
              <a:rPr lang="en-US" altLang="en-US" dirty="0"/>
              <a:t> Number of sequence numbers to cache </a:t>
            </a:r>
          </a:p>
          <a:p>
            <a:pPr lvl="2">
              <a:spcBef>
                <a:spcPts val="300"/>
              </a:spcBef>
            </a:pPr>
            <a:r>
              <a:rPr lang="en-US" altLang="en-US" dirty="0">
                <a:latin typeface="Courier New" pitchFamily="49" charset="0"/>
              </a:rPr>
              <a:t>LAST_NUMBER</a:t>
            </a:r>
            <a:r>
              <a:rPr lang="en-US" altLang="en-US" b="1" dirty="0"/>
              <a:t>: </a:t>
            </a:r>
            <a:r>
              <a:rPr lang="en-US" altLang="en-US" dirty="0"/>
              <a:t>Last sequence number written to disk. If a sequence uses caching, the number written to disk is the last number placed in the sequence cache. If </a:t>
            </a:r>
            <a:r>
              <a:rPr lang="en-US" altLang="en-US" dirty="0">
                <a:latin typeface="Courier New" pitchFamily="49" charset="0"/>
              </a:rPr>
              <a:t>NOCACHE</a:t>
            </a:r>
            <a:r>
              <a:rPr lang="en-US" altLang="en-US" dirty="0"/>
              <a:t> is specified, the </a:t>
            </a:r>
            <a:r>
              <a:rPr lang="en-US" altLang="en-US" dirty="0">
                <a:latin typeface="Courier New" pitchFamily="49" charset="0"/>
              </a:rPr>
              <a:t>LAST_NUMBER</a:t>
            </a:r>
            <a:r>
              <a:rPr lang="en-US" altLang="en-US" dirty="0"/>
              <a:t> column displays the next available sequence number</a:t>
            </a:r>
          </a:p>
          <a:p>
            <a:pPr lvl="2">
              <a:spcBef>
                <a:spcPts val="300"/>
              </a:spcBef>
            </a:pPr>
            <a:r>
              <a:rPr lang="en-US" altLang="en-US" dirty="0"/>
              <a:t>SCALE_FLAG: </a:t>
            </a:r>
            <a:r>
              <a:rPr lang="en-US" dirty="0"/>
              <a:t>Indicates whether this is a scalable sequence (Y) or not (N)</a:t>
            </a:r>
          </a:p>
          <a:p>
            <a:pPr lvl="2">
              <a:spcBef>
                <a:spcPts val="300"/>
              </a:spcBef>
            </a:pPr>
            <a:r>
              <a:rPr lang="en-US" altLang="en-US" dirty="0"/>
              <a:t>EXTEND_FLAG: </a:t>
            </a:r>
            <a:r>
              <a:rPr lang="en-US" dirty="0"/>
              <a:t>Indicates whether this scalable sequence’s generated values extend beyond MAX_VALUE or MIN_VALUE (Y) or not (N)</a:t>
            </a:r>
          </a:p>
          <a:p>
            <a:pPr lvl="2">
              <a:spcBef>
                <a:spcPts val="300"/>
              </a:spcBef>
            </a:pPr>
            <a:r>
              <a:rPr lang="en-US" dirty="0"/>
              <a:t>SHARDED_FLAG: Indicates whether this is a </a:t>
            </a:r>
            <a:r>
              <a:rPr lang="en-US" dirty="0" err="1"/>
              <a:t>sharded</a:t>
            </a:r>
            <a:r>
              <a:rPr lang="en-US" dirty="0"/>
              <a:t> sequence (Y) or not (N)</a:t>
            </a:r>
            <a:endParaRPr lang="en-US" altLang="en-US" dirty="0"/>
          </a:p>
          <a:p>
            <a:pPr lvl="2">
              <a:spcBef>
                <a:spcPts val="300"/>
              </a:spcBef>
            </a:pPr>
            <a:r>
              <a:rPr lang="en-US" altLang="en-US" dirty="0">
                <a:latin typeface="Courier New"/>
              </a:rPr>
              <a:t>SESSION_FLAG</a:t>
            </a:r>
            <a:r>
              <a:rPr lang="en-US" altLang="en-US" dirty="0"/>
              <a:t>: Whether the order value is session private</a:t>
            </a:r>
          </a:p>
          <a:p>
            <a:pPr lvl="2">
              <a:spcBef>
                <a:spcPts val="300"/>
              </a:spcBef>
            </a:pPr>
            <a:r>
              <a:rPr lang="en-US" altLang="en-US" dirty="0">
                <a:latin typeface="Courier New"/>
              </a:rPr>
              <a:t>KEEP_VALUE</a:t>
            </a:r>
            <a:r>
              <a:rPr lang="en-US" altLang="en-US" dirty="0"/>
              <a:t>: Response time after an error</a:t>
            </a:r>
          </a:p>
          <a:p>
            <a:pPr lvl="1"/>
            <a:r>
              <a:rPr lang="en-US" altLang="en-US" dirty="0"/>
              <a:t>After creating your sequence, it is documented in the data dictionary. Because a sequence is a database object, you can identify it in the </a:t>
            </a:r>
            <a:r>
              <a:rPr lang="en-US" altLang="en-US" dirty="0">
                <a:latin typeface="Courier New" pitchFamily="49" charset="0"/>
              </a:rPr>
              <a:t>USER_OBJECTS</a:t>
            </a:r>
            <a:r>
              <a:rPr lang="en-US" altLang="en-US" dirty="0"/>
              <a:t> data dictionary table.</a:t>
            </a:r>
          </a:p>
          <a:p>
            <a:pPr lvl="1"/>
            <a:r>
              <a:rPr lang="en-US" altLang="en-US" dirty="0"/>
              <a:t>You can also confirm the settings of the sequence by selecting from the </a:t>
            </a:r>
            <a:r>
              <a:rPr lang="en-US" altLang="en-US" dirty="0">
                <a:solidFill>
                  <a:schemeClr val="tx1"/>
                </a:solidFill>
                <a:latin typeface="Courier New" pitchFamily="49" charset="0"/>
              </a:rPr>
              <a:t>USER_SEQUENCES</a:t>
            </a:r>
            <a:r>
              <a:rPr lang="en-US" altLang="en-US" dirty="0">
                <a:solidFill>
                  <a:srgbClr val="FC0128"/>
                </a:solidFill>
              </a:rPr>
              <a:t> </a:t>
            </a:r>
            <a:r>
              <a:rPr lang="en-US" altLang="en-US" dirty="0"/>
              <a:t>data dictionary view. </a:t>
            </a:r>
            <a:endParaRPr lang="en-US" dirty="0"/>
          </a:p>
        </p:txBody>
      </p:sp>
    </p:spTree>
    <p:extLst>
      <p:ext uri="{BB962C8B-B14F-4D97-AF65-F5344CB8AC3E}">
        <p14:creationId xmlns:p14="http://schemas.microsoft.com/office/powerpoint/2010/main" val="3287558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r>
              <a:rPr lang="en-US" smtClean="0"/>
              <a:t>Oracle Database 19c: SQL Workshop   13 - </a:t>
            </a:r>
            <a:fld id="{7C951E65-0BAA-4B24-AD87-683F8269D8DB}" type="slidenum">
              <a:rPr lang="en-US" smtClean="0"/>
              <a:pPr/>
              <a:t>2</a:t>
            </a:fld>
            <a:endParaRPr lang="en-US" dirty="0"/>
          </a:p>
        </p:txBody>
      </p:sp>
      <p:sp>
        <p:nvSpPr>
          <p:cNvPr id="8" name="Slide Image Placeholder 7"/>
          <p:cNvSpPr>
            <a:spLocks noGrp="1" noRot="1" noChangeAspect="1"/>
          </p:cNvSpPr>
          <p:nvPr>
            <p:ph type="sldImg"/>
          </p:nvPr>
        </p:nvSpPr>
        <p:spPr/>
      </p:sp>
      <p:sp>
        <p:nvSpPr>
          <p:cNvPr id="9" name="Notes Placeholder 8"/>
          <p:cNvSpPr>
            <a:spLocks noGrp="1"/>
          </p:cNvSpPr>
          <p:nvPr>
            <p:ph type="body" idx="1"/>
          </p:nvPr>
        </p:nvSpPr>
        <p:spPr/>
        <p:txBody>
          <a:bodyPr/>
          <a:lstStyle/>
          <a:p>
            <a:pPr lvl="1"/>
            <a:r>
              <a:rPr lang="en-US" altLang="en-US" dirty="0"/>
              <a:t>In Unit 4, you get an introduction to data dictionary views. You learn how to create views on tables. You also learn about synonyms, sequences, indexes, and how to create them. </a:t>
            </a:r>
          </a:p>
          <a:p>
            <a:pPr lvl="1"/>
            <a:endParaRPr lang="en-US" dirty="0"/>
          </a:p>
          <a:p>
            <a:endParaRPr lang="en-US" dirty="0"/>
          </a:p>
        </p:txBody>
      </p:sp>
    </p:spTree>
    <p:extLst>
      <p:ext uri="{BB962C8B-B14F-4D97-AF65-F5344CB8AC3E}">
        <p14:creationId xmlns:p14="http://schemas.microsoft.com/office/powerpoint/2010/main" val="34639030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5"/>
          <p:cNvSpPr>
            <a:spLocks noGrp="1" noChangeArrowheads="1"/>
          </p:cNvSpPr>
          <p:nvPr>
            <p:ph type="body" idx="1"/>
          </p:nvPr>
        </p:nvSpPr>
        <p:spPr/>
        <p:txBody>
          <a:bodyPr/>
          <a:lstStyle/>
          <a:p>
            <a:pPr lvl="1"/>
            <a:r>
              <a:rPr lang="en-US" altLang="en-US" smtClean="0"/>
              <a:t>This section provides an overview of synonyms. You also learn how to create and drop synonyms.</a:t>
            </a:r>
            <a:endParaRPr lang="en-US" altLang="en-US" dirty="0"/>
          </a:p>
        </p:txBody>
      </p:sp>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20</a:t>
            </a:fld>
            <a:endParaRPr lang="en-US" dirty="0"/>
          </a:p>
        </p:txBody>
      </p:sp>
      <p:sp>
        <p:nvSpPr>
          <p:cNvPr id="8" name="Slide Image Placeholder 7"/>
          <p:cNvSpPr>
            <a:spLocks noGrp="1" noRot="1" noChangeAspect="1"/>
          </p:cNvSpPr>
          <p:nvPr>
            <p:ph type="sldImg"/>
          </p:nvPr>
        </p:nvSpPr>
        <p:spPr/>
      </p:sp>
    </p:spTree>
    <p:extLst>
      <p:ext uri="{BB962C8B-B14F-4D97-AF65-F5344CB8AC3E}">
        <p14:creationId xmlns:p14="http://schemas.microsoft.com/office/powerpoint/2010/main" val="3647556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21</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Synonyms are database objects that enable you to call a table by another name. </a:t>
            </a:r>
          </a:p>
          <a:p>
            <a:pPr lvl="1"/>
            <a:r>
              <a:rPr lang="en-US" altLang="en-US" dirty="0"/>
              <a:t>You can create synonyms to give an alternative name to a table or to another database object. For example, you can create a synonym for a table or view, sequence, PL/SQL program unit, </a:t>
            </a:r>
            <a:br>
              <a:rPr lang="en-US" altLang="en-US" dirty="0"/>
            </a:br>
            <a:r>
              <a:rPr lang="en-US" altLang="en-US" dirty="0"/>
              <a:t>user-defined object type, or another synonym.</a:t>
            </a:r>
          </a:p>
          <a:p>
            <a:pPr lvl="1"/>
            <a:r>
              <a:rPr lang="en-US" altLang="en-US" dirty="0"/>
              <a:t>Because a synonym is simply an alias, it requires no storage other than its definition in the data dictionary.</a:t>
            </a:r>
          </a:p>
          <a:p>
            <a:pPr lvl="1"/>
            <a:r>
              <a:rPr lang="en-US" altLang="en-US" dirty="0"/>
              <a:t>Synonyms can simplify SQL statements for database users. Synonyms are also useful for hiding the identity and location of an underlying schema object. </a:t>
            </a:r>
          </a:p>
          <a:p>
            <a:endParaRPr lang="en-US" dirty="0"/>
          </a:p>
        </p:txBody>
      </p:sp>
    </p:spTree>
    <p:extLst>
      <p:ext uri="{BB962C8B-B14F-4D97-AF65-F5344CB8AC3E}">
        <p14:creationId xmlns:p14="http://schemas.microsoft.com/office/powerpoint/2010/main" val="3343292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22</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buFont typeface="Arial" charset="0"/>
              <a:buNone/>
              <a:defRPr/>
            </a:pPr>
            <a:r>
              <a:rPr lang="en-US" dirty="0"/>
              <a:t>To refer to a table that is owned by another user, you need to prefix the table name with the name of the user who created it, followed by a period. Creating a synonym eliminates the need to qualify the object name with the schema and provides you with an alternative name for a table, view, sequence, procedure, or other objects. This method can be especially useful with lengthy object names, such as views. </a:t>
            </a:r>
          </a:p>
          <a:p>
            <a:pPr lvl="1" eaLnBrk="1" hangingPunct="1">
              <a:defRPr/>
            </a:pPr>
            <a:r>
              <a:rPr lang="en-US" dirty="0"/>
              <a:t>In the syntax:</a:t>
            </a:r>
          </a:p>
          <a:p>
            <a:pPr marL="400050" lvl="2" indent="-171450" eaLnBrk="1" hangingPunct="1">
              <a:buNone/>
              <a:defRPr/>
            </a:pPr>
            <a:r>
              <a:rPr lang="en-US" dirty="0">
                <a:latin typeface="Courier New" pitchFamily="49" charset="0"/>
              </a:rPr>
              <a:t>PUBLIC</a:t>
            </a:r>
            <a:r>
              <a:rPr lang="en-US" dirty="0"/>
              <a:t>		Creates a synonym that is accessible to all users</a:t>
            </a:r>
          </a:p>
          <a:p>
            <a:pPr marL="400050" lvl="2" indent="-171450" eaLnBrk="1" hangingPunct="1">
              <a:buNone/>
              <a:defRPr/>
            </a:pPr>
            <a:r>
              <a:rPr lang="en-US" i="1" dirty="0">
                <a:latin typeface="Courier New" pitchFamily="49" charset="0"/>
              </a:rPr>
              <a:t>synonym</a:t>
            </a:r>
            <a:r>
              <a:rPr lang="en-US" dirty="0"/>
              <a:t>		Is the name of the synonym to be created</a:t>
            </a:r>
          </a:p>
          <a:p>
            <a:pPr marL="400050" lvl="2" indent="-171450" eaLnBrk="1" hangingPunct="1">
              <a:buNone/>
              <a:defRPr/>
            </a:pPr>
            <a:r>
              <a:rPr lang="en-US" i="1" dirty="0">
                <a:latin typeface="Courier New" pitchFamily="49" charset="0"/>
              </a:rPr>
              <a:t>object</a:t>
            </a:r>
            <a:r>
              <a:rPr lang="en-US" dirty="0"/>
              <a:t>		Identifies the object for which the synonym is created</a:t>
            </a:r>
          </a:p>
          <a:p>
            <a:pPr lvl="1" eaLnBrk="1" hangingPunct="1">
              <a:defRPr/>
            </a:pPr>
            <a:r>
              <a:rPr lang="en-US" b="1" dirty="0"/>
              <a:t>Guidelines</a:t>
            </a:r>
            <a:endParaRPr lang="en-US" dirty="0"/>
          </a:p>
          <a:p>
            <a:pPr lvl="2" eaLnBrk="1" hangingPunct="1">
              <a:defRPr/>
            </a:pPr>
            <a:r>
              <a:rPr lang="en-US" dirty="0"/>
              <a:t>The object cannot be contained in a package.</a:t>
            </a:r>
          </a:p>
          <a:p>
            <a:pPr lvl="2" eaLnBrk="1" hangingPunct="1">
              <a:defRPr/>
            </a:pPr>
            <a:r>
              <a:rPr lang="en-US" dirty="0"/>
              <a:t>A private synonym name must be distinct from all other objects that are owned by the same user.</a:t>
            </a:r>
          </a:p>
          <a:p>
            <a:pPr lvl="2" eaLnBrk="1" hangingPunct="1">
              <a:defRPr/>
            </a:pPr>
            <a:r>
              <a:rPr lang="en-US" dirty="0"/>
              <a:t>To create a </a:t>
            </a:r>
            <a:r>
              <a:rPr lang="en-US" dirty="0">
                <a:latin typeface="Courier New" pitchFamily="49" charset="0"/>
                <a:cs typeface="Courier New" pitchFamily="49" charset="0"/>
              </a:rPr>
              <a:t>PUBLIC</a:t>
            </a:r>
            <a:r>
              <a:rPr lang="en-US" dirty="0"/>
              <a:t> synonym, you must have the </a:t>
            </a:r>
            <a:r>
              <a:rPr lang="en-US" dirty="0">
                <a:latin typeface="Courier New" pitchFamily="49" charset="0"/>
                <a:cs typeface="Courier New" pitchFamily="49" charset="0"/>
              </a:rPr>
              <a:t>CREATE PUBLIC SYNONYM</a:t>
            </a:r>
            <a:r>
              <a:rPr lang="en-US" dirty="0"/>
              <a:t> system privilege.</a:t>
            </a:r>
          </a:p>
          <a:p>
            <a:pPr lvl="1" eaLnBrk="1" hangingPunct="1">
              <a:defRPr/>
            </a:pPr>
            <a:r>
              <a:rPr lang="en-US" dirty="0"/>
              <a:t>For more information, see the section on “</a:t>
            </a:r>
            <a:r>
              <a:rPr lang="en-US" dirty="0">
                <a:latin typeface="Courier New" pitchFamily="49" charset="0"/>
              </a:rPr>
              <a:t>CREATE</a:t>
            </a:r>
            <a:r>
              <a:rPr lang="en-US" dirty="0"/>
              <a:t> </a:t>
            </a:r>
            <a:r>
              <a:rPr lang="en-US" dirty="0">
                <a:latin typeface="Courier New" pitchFamily="49" charset="0"/>
              </a:rPr>
              <a:t>SYNONYM</a:t>
            </a:r>
            <a:r>
              <a:rPr lang="en-US" dirty="0"/>
              <a:t>” in </a:t>
            </a:r>
            <a:r>
              <a:rPr lang="en-US" i="1" dirty="0"/>
              <a:t>Oracle Database SQL Language Reference</a:t>
            </a:r>
            <a:r>
              <a:rPr lang="en-US" dirty="0"/>
              <a:t> for Oracle Database 19</a:t>
            </a:r>
            <a:r>
              <a:rPr lang="en-US" i="1" dirty="0"/>
              <a:t>c</a:t>
            </a:r>
            <a:r>
              <a:rPr lang="en-US" dirty="0"/>
              <a:t>.</a:t>
            </a:r>
            <a:r>
              <a:rPr lang="en-US" i="1" dirty="0"/>
              <a:t/>
            </a:r>
            <a:br>
              <a:rPr lang="en-US" i="1" dirty="0"/>
            </a:br>
            <a:endParaRPr lang="en-US" i="1" dirty="0"/>
          </a:p>
          <a:p>
            <a:endParaRPr lang="en-US" dirty="0"/>
          </a:p>
        </p:txBody>
      </p:sp>
    </p:spTree>
    <p:extLst>
      <p:ext uri="{BB962C8B-B14F-4D97-AF65-F5344CB8AC3E}">
        <p14:creationId xmlns:p14="http://schemas.microsoft.com/office/powerpoint/2010/main" val="2359232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23</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spcBef>
                <a:spcPct val="30000"/>
              </a:spcBef>
            </a:pPr>
            <a:r>
              <a:rPr lang="en-US" altLang="en-US" b="1" dirty="0"/>
              <a:t>Creating a Synonym</a:t>
            </a:r>
          </a:p>
          <a:p>
            <a:pPr lvl="1" eaLnBrk="1" hangingPunct="1"/>
            <a:r>
              <a:rPr lang="en-US" altLang="en-US" dirty="0"/>
              <a:t>The example in the slide creates a synonym for the </a:t>
            </a:r>
            <a:r>
              <a:rPr lang="en-US" altLang="en-US" dirty="0">
                <a:latin typeface="Courier New" pitchFamily="49" charset="0"/>
              </a:rPr>
              <a:t>DEPARTMENTS</a:t>
            </a:r>
            <a:r>
              <a:rPr lang="en-US" altLang="en-US" dirty="0"/>
              <a:t> table for quicker reference.</a:t>
            </a:r>
          </a:p>
          <a:p>
            <a:pPr lvl="1" eaLnBrk="1" hangingPunct="1"/>
            <a:r>
              <a:rPr lang="en-US" altLang="en-US" dirty="0"/>
              <a:t>The database administrator can create a public synonym that is accessible to all users. The following example creates a public synonym named </a:t>
            </a:r>
            <a:r>
              <a:rPr lang="en-US" altLang="en-US" dirty="0">
                <a:latin typeface="Courier New" pitchFamily="49" charset="0"/>
              </a:rPr>
              <a:t>DEPT</a:t>
            </a:r>
            <a:r>
              <a:rPr lang="en-US" altLang="en-US" dirty="0"/>
              <a:t> for Alice’s </a:t>
            </a:r>
            <a:r>
              <a:rPr lang="en-US" altLang="en-US" dirty="0">
                <a:latin typeface="Courier New" pitchFamily="49" charset="0"/>
              </a:rPr>
              <a:t>DEPARTMENTS</a:t>
            </a:r>
            <a:r>
              <a:rPr lang="en-US" altLang="en-US" dirty="0"/>
              <a:t> table:</a:t>
            </a:r>
          </a:p>
          <a:p>
            <a:pPr marL="857250" lvl="4" eaLnBrk="1" hangingPunct="1"/>
            <a:endParaRPr lang="en-US" altLang="en-US" sz="800" dirty="0"/>
          </a:p>
          <a:p>
            <a:pPr marL="857250" lvl="4" eaLnBrk="1" hangingPunct="1"/>
            <a:r>
              <a:rPr lang="en-US" altLang="en-US" dirty="0"/>
              <a:t>CREATE PUBLIC SYNONYM  </a:t>
            </a:r>
            <a:r>
              <a:rPr lang="en-US" altLang="en-US" dirty="0" err="1"/>
              <a:t>dept</a:t>
            </a:r>
            <a:endParaRPr lang="en-US" altLang="en-US" dirty="0"/>
          </a:p>
          <a:p>
            <a:pPr marL="857250" lvl="4" eaLnBrk="1" hangingPunct="1"/>
            <a:r>
              <a:rPr lang="en-US" altLang="en-US" dirty="0"/>
              <a:t>FOR    </a:t>
            </a:r>
            <a:r>
              <a:rPr lang="en-US" altLang="en-US" dirty="0" err="1"/>
              <a:t>alice.departments</a:t>
            </a:r>
            <a:r>
              <a:rPr lang="en-US" altLang="en-US" dirty="0"/>
              <a:t>;</a:t>
            </a:r>
          </a:p>
          <a:p>
            <a:pPr marL="857250" lvl="4" eaLnBrk="1" hangingPunct="1"/>
            <a:endParaRPr lang="en-US" altLang="en-US" b="1" dirty="0">
              <a:latin typeface="Oracle Sans" panose="020B0503020204020204" pitchFamily="34" charset="0"/>
            </a:endParaRPr>
          </a:p>
          <a:p>
            <a:pPr lvl="1" eaLnBrk="1" hangingPunct="1"/>
            <a:r>
              <a:rPr lang="en-US" altLang="en-US" b="1" dirty="0"/>
              <a:t>Removing a Synonym</a:t>
            </a:r>
          </a:p>
          <a:p>
            <a:pPr lvl="1" eaLnBrk="1" hangingPunct="1"/>
            <a:r>
              <a:rPr lang="en-US" altLang="en-US" dirty="0"/>
              <a:t>To remove a synonym, use the </a:t>
            </a:r>
            <a:r>
              <a:rPr lang="en-US" altLang="en-US" dirty="0">
                <a:solidFill>
                  <a:schemeClr val="tx1"/>
                </a:solidFill>
                <a:latin typeface="Courier New" pitchFamily="49" charset="0"/>
              </a:rPr>
              <a:t>DROP</a:t>
            </a:r>
            <a:r>
              <a:rPr lang="en-US" altLang="en-US" dirty="0">
                <a:solidFill>
                  <a:schemeClr val="tx1"/>
                </a:solidFill>
              </a:rPr>
              <a:t> </a:t>
            </a:r>
            <a:r>
              <a:rPr lang="en-US" altLang="en-US" dirty="0">
                <a:solidFill>
                  <a:schemeClr val="tx1"/>
                </a:solidFill>
                <a:latin typeface="Courier New" pitchFamily="49" charset="0"/>
              </a:rPr>
              <a:t>SYNONYM</a:t>
            </a:r>
            <a:r>
              <a:rPr lang="en-US" altLang="en-US" dirty="0"/>
              <a:t> statement. Only the database administrator can drop a public synonym.</a:t>
            </a:r>
          </a:p>
          <a:p>
            <a:pPr marL="857250" lvl="4" eaLnBrk="1" hangingPunct="1"/>
            <a:r>
              <a:rPr lang="en-US" altLang="en-US" dirty="0"/>
              <a:t>DROP PUBLIC SYNONYM  </a:t>
            </a:r>
            <a:r>
              <a:rPr lang="en-US" altLang="en-US" dirty="0" err="1"/>
              <a:t>dept</a:t>
            </a:r>
            <a:r>
              <a:rPr lang="en-US" altLang="en-US" dirty="0"/>
              <a:t>;</a:t>
            </a:r>
            <a:endParaRPr lang="en-US" altLang="en-US" dirty="0">
              <a:latin typeface="Oracle Sans" panose="020B0503020204020204" pitchFamily="34" charset="0"/>
            </a:endParaRPr>
          </a:p>
          <a:p>
            <a:pPr lvl="1" eaLnBrk="1" hangingPunct="1">
              <a:spcBef>
                <a:spcPct val="30000"/>
              </a:spcBef>
            </a:pPr>
            <a:r>
              <a:rPr lang="en-US" altLang="en-US" dirty="0"/>
              <a:t>For more information, see the section on “</a:t>
            </a:r>
            <a:r>
              <a:rPr lang="en-US" altLang="en-US" dirty="0">
                <a:latin typeface="Courier New" pitchFamily="49" charset="0"/>
              </a:rPr>
              <a:t>DROP</a:t>
            </a:r>
            <a:r>
              <a:rPr lang="en-US" altLang="en-US" dirty="0"/>
              <a:t> </a:t>
            </a:r>
            <a:r>
              <a:rPr lang="en-US" altLang="en-US" dirty="0">
                <a:latin typeface="Courier New" pitchFamily="49" charset="0"/>
              </a:rPr>
              <a:t>SYNONYM</a:t>
            </a:r>
            <a:r>
              <a:rPr lang="en-US" altLang="en-US" dirty="0"/>
              <a:t>” in </a:t>
            </a:r>
            <a:r>
              <a:rPr lang="en-US" altLang="en-US" i="1" dirty="0"/>
              <a:t>Oracle Database SQL Language Reference</a:t>
            </a:r>
            <a:r>
              <a:rPr lang="en-US" altLang="en-US" dirty="0"/>
              <a:t> for Oracle Database 19</a:t>
            </a:r>
            <a:r>
              <a:rPr lang="en-US" altLang="en-US" i="1" dirty="0"/>
              <a:t>c</a:t>
            </a:r>
            <a:r>
              <a:rPr lang="en-US" altLang="en-US" dirty="0"/>
              <a:t>.</a:t>
            </a:r>
          </a:p>
          <a:p>
            <a:endParaRPr lang="en-US" dirty="0"/>
          </a:p>
        </p:txBody>
      </p:sp>
    </p:spTree>
    <p:extLst>
      <p:ext uri="{BB962C8B-B14F-4D97-AF65-F5344CB8AC3E}">
        <p14:creationId xmlns:p14="http://schemas.microsoft.com/office/powerpoint/2010/main" val="635741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24</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The </a:t>
            </a:r>
            <a:r>
              <a:rPr lang="en-US" altLang="en-US" dirty="0">
                <a:latin typeface="Courier New" pitchFamily="49" charset="0"/>
              </a:rPr>
              <a:t>USER_SYNONYMS</a:t>
            </a:r>
            <a:r>
              <a:rPr lang="en-US" altLang="en-US" dirty="0"/>
              <a:t> dictionary view describes private synonyms (synonyms that you own). </a:t>
            </a:r>
          </a:p>
          <a:p>
            <a:pPr lvl="1"/>
            <a:r>
              <a:rPr lang="en-US" altLang="en-US" dirty="0"/>
              <a:t>You can query this view to find your synonyms. You can query </a:t>
            </a:r>
            <a:r>
              <a:rPr lang="en-US" altLang="en-US" dirty="0">
                <a:latin typeface="Courier New" pitchFamily="49" charset="0"/>
              </a:rPr>
              <a:t>ALL_SYNONYMS</a:t>
            </a:r>
            <a:r>
              <a:rPr lang="en-US" altLang="en-US" dirty="0"/>
              <a:t> to find out the name of all the synonyms that are available to you and the objects on which these synonyms apply.</a:t>
            </a:r>
          </a:p>
          <a:p>
            <a:pPr lvl="1"/>
            <a:r>
              <a:rPr lang="en-US" altLang="en-US" dirty="0"/>
              <a:t>The columns in this view are:</a:t>
            </a:r>
          </a:p>
          <a:p>
            <a:pPr lvl="2"/>
            <a:r>
              <a:rPr lang="en-US" altLang="en-US" dirty="0">
                <a:latin typeface="Courier New" pitchFamily="49" charset="0"/>
              </a:rPr>
              <a:t>SYNONYM_NAME</a:t>
            </a:r>
            <a:r>
              <a:rPr lang="en-US" altLang="en-US" dirty="0"/>
              <a:t>: Name of the synonym</a:t>
            </a:r>
          </a:p>
          <a:p>
            <a:pPr lvl="2"/>
            <a:r>
              <a:rPr lang="en-US" altLang="en-US" dirty="0">
                <a:latin typeface="Courier New" pitchFamily="49" charset="0"/>
              </a:rPr>
              <a:t>TABLE_OWNER</a:t>
            </a:r>
            <a:r>
              <a:rPr lang="en-US" altLang="en-US" dirty="0"/>
              <a:t>:</a:t>
            </a:r>
            <a:r>
              <a:rPr lang="en-US" altLang="en-US" b="1" dirty="0"/>
              <a:t> </a:t>
            </a:r>
            <a:r>
              <a:rPr lang="en-US" altLang="en-US" dirty="0"/>
              <a:t>Owner of the object that is referenced by the synonym</a:t>
            </a:r>
          </a:p>
          <a:p>
            <a:pPr lvl="2"/>
            <a:r>
              <a:rPr lang="en-US" altLang="en-US" dirty="0">
                <a:latin typeface="Courier New" pitchFamily="49" charset="0"/>
              </a:rPr>
              <a:t>TABLE_NAME</a:t>
            </a:r>
            <a:r>
              <a:rPr lang="en-US" altLang="en-US" dirty="0"/>
              <a:t>:</a:t>
            </a:r>
            <a:r>
              <a:rPr lang="en-US" altLang="en-US" b="1" dirty="0"/>
              <a:t> </a:t>
            </a:r>
            <a:r>
              <a:rPr lang="en-US" altLang="en-US" dirty="0"/>
              <a:t>Name of the table or view that is referenced by the synonym</a:t>
            </a:r>
          </a:p>
          <a:p>
            <a:pPr lvl="2"/>
            <a:r>
              <a:rPr lang="en-US" altLang="en-US" dirty="0">
                <a:latin typeface="Courier New" pitchFamily="49" charset="0"/>
              </a:rPr>
              <a:t>DB_LINK</a:t>
            </a:r>
            <a:r>
              <a:rPr lang="en-US" altLang="en-US" dirty="0"/>
              <a:t>:</a:t>
            </a:r>
            <a:r>
              <a:rPr lang="en-US" altLang="en-US" b="1" dirty="0"/>
              <a:t> </a:t>
            </a:r>
            <a:r>
              <a:rPr lang="en-US" altLang="en-US" dirty="0"/>
              <a:t>Name of the database link reference (if any)</a:t>
            </a:r>
          </a:p>
          <a:p>
            <a:pPr lvl="2"/>
            <a:r>
              <a:rPr lang="en-US" altLang="en-US" dirty="0">
                <a:latin typeface="Courier New"/>
              </a:rPr>
              <a:t>ORIGIN_CON_ID</a:t>
            </a:r>
            <a:r>
              <a:rPr lang="en-US" altLang="en-US" dirty="0"/>
              <a:t>: The container ID of the PDB where the data originates. In this case, it is 3.</a:t>
            </a:r>
          </a:p>
          <a:p>
            <a:endParaRPr lang="en-US" altLang="en-US" dirty="0"/>
          </a:p>
          <a:p>
            <a:endParaRPr lang="en-US" dirty="0"/>
          </a:p>
        </p:txBody>
      </p:sp>
    </p:spTree>
    <p:extLst>
      <p:ext uri="{BB962C8B-B14F-4D97-AF65-F5344CB8AC3E}">
        <p14:creationId xmlns:p14="http://schemas.microsoft.com/office/powerpoint/2010/main" val="2510942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25</a:t>
            </a:fld>
            <a:endParaRPr lang="en-US" dirty="0"/>
          </a:p>
        </p:txBody>
      </p:sp>
      <p:sp>
        <p:nvSpPr>
          <p:cNvPr id="6" name="Slide Image Placeholder 5"/>
          <p:cNvSpPr>
            <a:spLocks noGrp="1" noRot="1" noChangeAspect="1"/>
          </p:cNvSpPr>
          <p:nvPr>
            <p:ph type="sldImg"/>
          </p:nvPr>
        </p:nvSpPr>
        <p:spPr/>
      </p:sp>
      <p:sp>
        <p:nvSpPr>
          <p:cNvPr id="8" name="Notes Placeholder 7"/>
          <p:cNvSpPr>
            <a:spLocks noGrp="1"/>
          </p:cNvSpPr>
          <p:nvPr>
            <p:ph type="body" idx="1"/>
          </p:nvPr>
        </p:nvSpPr>
        <p:spPr/>
        <p:txBody>
          <a:bodyPr/>
          <a:lstStyle/>
          <a:p>
            <a:pPr lvl="1"/>
            <a:r>
              <a:rPr lang="en-US" altLang="en-US" dirty="0"/>
              <a:t>This section gives an overview of indexes. We will discuss how to create different types of indexes and how to remove indexes. </a:t>
            </a:r>
          </a:p>
          <a:p>
            <a:pPr lvl="1"/>
            <a:endParaRPr lang="en-US" dirty="0"/>
          </a:p>
        </p:txBody>
      </p:sp>
    </p:spTree>
    <p:extLst>
      <p:ext uri="{BB962C8B-B14F-4D97-AF65-F5344CB8AC3E}">
        <p14:creationId xmlns:p14="http://schemas.microsoft.com/office/powerpoint/2010/main" val="18484899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26</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t>You can use an </a:t>
            </a:r>
            <a:r>
              <a:rPr lang="en-US" altLang="en-US" dirty="0">
                <a:solidFill>
                  <a:schemeClr val="tx1"/>
                </a:solidFill>
              </a:rPr>
              <a:t>index to</a:t>
            </a:r>
            <a:r>
              <a:rPr lang="en-US" altLang="en-US" dirty="0"/>
              <a:t> speed up the retrieval of rows by using a pointer and improve the performance of some queries. </a:t>
            </a:r>
          </a:p>
          <a:p>
            <a:pPr lvl="1" eaLnBrk="1" hangingPunct="1"/>
            <a:r>
              <a:rPr lang="en-US" altLang="en-US" dirty="0"/>
              <a:t>Indexes can be created explicitly or automatically. If you do not have an index on the column, a full table scan occurs. </a:t>
            </a:r>
          </a:p>
          <a:p>
            <a:pPr lvl="1" eaLnBrk="1" hangingPunct="1"/>
            <a:r>
              <a:rPr lang="en-US" altLang="en-US" dirty="0"/>
              <a:t>An index provides direct and fast access to rows in a table. Its purpose is to reduce the disk I/O by using an indexed path to locate data quickly. An index is used and maintained automatically by the Oracle Server. After an index is created, no direct activity is required by the user.</a:t>
            </a:r>
          </a:p>
          <a:p>
            <a:pPr lvl="1" eaLnBrk="1" hangingPunct="1"/>
            <a:r>
              <a:rPr lang="en-US" altLang="en-US" dirty="0"/>
              <a:t>Indexes are logically and physically independent of the data in the objects with which they are associated. This means that they can be created or deleted at any time, and have no effect on the base tables or other indexes.</a:t>
            </a:r>
          </a:p>
          <a:p>
            <a:pPr lvl="1" eaLnBrk="1" hangingPunct="1"/>
            <a:r>
              <a:rPr lang="en-US" altLang="en-US" b="1" dirty="0"/>
              <a:t>Note:</a:t>
            </a:r>
            <a:r>
              <a:rPr lang="en-US" altLang="en-US" dirty="0"/>
              <a:t> When you drop a table, the corresponding indexes are also dropped.</a:t>
            </a:r>
          </a:p>
          <a:p>
            <a:pPr lvl="1" eaLnBrk="1" hangingPunct="1"/>
            <a:r>
              <a:rPr lang="en-US" altLang="en-US" dirty="0"/>
              <a:t>For more information, see the section on “Schema Objects: Indexes” in </a:t>
            </a:r>
            <a:r>
              <a:rPr lang="en-US" altLang="en-US" i="1" dirty="0"/>
              <a:t>Oracle Database Concepts</a:t>
            </a:r>
            <a:r>
              <a:rPr lang="en-US" altLang="en-US" dirty="0"/>
              <a:t> 19</a:t>
            </a:r>
            <a:r>
              <a:rPr lang="en-US" altLang="en-US" i="1" dirty="0"/>
              <a:t>c</a:t>
            </a:r>
            <a:r>
              <a:rPr lang="en-US" altLang="en-US" dirty="0"/>
              <a:t>.</a:t>
            </a:r>
          </a:p>
          <a:p>
            <a:endParaRPr lang="en-US" altLang="en-US" dirty="0"/>
          </a:p>
          <a:p>
            <a:endParaRPr lang="en-US" dirty="0"/>
          </a:p>
        </p:txBody>
      </p:sp>
    </p:spTree>
    <p:extLst>
      <p:ext uri="{BB962C8B-B14F-4D97-AF65-F5344CB8AC3E}">
        <p14:creationId xmlns:p14="http://schemas.microsoft.com/office/powerpoint/2010/main" val="1366934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27</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solidFill>
                  <a:schemeClr val="tx1"/>
                </a:solidFill>
              </a:rPr>
              <a:t>You can create two types of indexes</a:t>
            </a:r>
            <a:r>
              <a:rPr lang="en-US" altLang="en-US" dirty="0"/>
              <a:t>. </a:t>
            </a:r>
          </a:p>
          <a:p>
            <a:pPr lvl="2" eaLnBrk="1" hangingPunct="1"/>
            <a:r>
              <a:rPr lang="en-US" altLang="en-US" b="1" dirty="0">
                <a:solidFill>
                  <a:schemeClr val="tx1"/>
                </a:solidFill>
              </a:rPr>
              <a:t>Unique index</a:t>
            </a:r>
            <a:r>
              <a:rPr lang="en-US" altLang="en-US" b="1" dirty="0"/>
              <a:t>:</a:t>
            </a:r>
            <a:r>
              <a:rPr lang="en-US" altLang="en-US" dirty="0"/>
              <a:t> The Oracle Server automatically creates this index when you define a column in a table to have a </a:t>
            </a:r>
            <a:r>
              <a:rPr lang="en-US" altLang="en-US" dirty="0">
                <a:latin typeface="Courier New" pitchFamily="49" charset="0"/>
              </a:rPr>
              <a:t>PRIMARY</a:t>
            </a:r>
            <a:r>
              <a:rPr lang="en-US" altLang="en-US" dirty="0"/>
              <a:t> </a:t>
            </a:r>
            <a:r>
              <a:rPr lang="en-US" altLang="en-US" dirty="0">
                <a:latin typeface="Courier New" pitchFamily="49" charset="0"/>
              </a:rPr>
              <a:t>KEY</a:t>
            </a:r>
            <a:r>
              <a:rPr lang="en-US" altLang="en-US" dirty="0"/>
              <a:t> or a </a:t>
            </a:r>
            <a:r>
              <a:rPr lang="en-US" altLang="en-US" dirty="0">
                <a:latin typeface="Courier New" pitchFamily="49" charset="0"/>
              </a:rPr>
              <a:t>UNIQUE</a:t>
            </a:r>
            <a:r>
              <a:rPr lang="en-US" altLang="en-US" dirty="0"/>
              <a:t> constraint. The name of the index is the name that is given to the constraint.</a:t>
            </a:r>
          </a:p>
          <a:p>
            <a:pPr lvl="2" eaLnBrk="1" hangingPunct="1"/>
            <a:r>
              <a:rPr lang="en-US" altLang="en-US" b="1" dirty="0" err="1">
                <a:solidFill>
                  <a:schemeClr val="tx1"/>
                </a:solidFill>
              </a:rPr>
              <a:t>Nonunique</a:t>
            </a:r>
            <a:r>
              <a:rPr lang="en-US" altLang="en-US" b="1" dirty="0">
                <a:solidFill>
                  <a:schemeClr val="tx1"/>
                </a:solidFill>
              </a:rPr>
              <a:t> index</a:t>
            </a:r>
            <a:r>
              <a:rPr lang="en-US" altLang="en-US" b="1" dirty="0"/>
              <a:t>:</a:t>
            </a:r>
            <a:r>
              <a:rPr lang="en-US" altLang="en-US" dirty="0"/>
              <a:t> This is an index that a user can create. For example, you can create the </a:t>
            </a:r>
            <a:r>
              <a:rPr lang="en-US" altLang="en-US" dirty="0">
                <a:latin typeface="Courier New" pitchFamily="49" charset="0"/>
              </a:rPr>
              <a:t>FOREIGN</a:t>
            </a:r>
            <a:r>
              <a:rPr lang="en-US" altLang="en-US" dirty="0"/>
              <a:t> </a:t>
            </a:r>
            <a:r>
              <a:rPr lang="en-US" altLang="en-US" dirty="0">
                <a:latin typeface="Courier New" pitchFamily="49" charset="0"/>
              </a:rPr>
              <a:t>KEY</a:t>
            </a:r>
            <a:r>
              <a:rPr lang="en-US" altLang="en-US" dirty="0"/>
              <a:t> column index for a join in a query to improve the speed of retrieval. </a:t>
            </a:r>
            <a:endParaRPr lang="en-US" altLang="en-US" b="1" dirty="0"/>
          </a:p>
          <a:p>
            <a:pPr lvl="1" eaLnBrk="1" hangingPunct="1"/>
            <a:r>
              <a:rPr lang="en-US" altLang="en-US" b="1" dirty="0"/>
              <a:t>Note:</a:t>
            </a:r>
            <a:r>
              <a:rPr lang="en-US" altLang="en-US" dirty="0"/>
              <a:t> You can manually create a unique index, but it is recommended that you create a unique constraint, which implicitly creates a unique index.</a:t>
            </a:r>
          </a:p>
          <a:p>
            <a:endParaRPr lang="en-US" altLang="en-US" dirty="0"/>
          </a:p>
          <a:p>
            <a:endParaRPr lang="en-US" dirty="0"/>
          </a:p>
        </p:txBody>
      </p:sp>
    </p:spTree>
    <p:extLst>
      <p:ext uri="{BB962C8B-B14F-4D97-AF65-F5344CB8AC3E}">
        <p14:creationId xmlns:p14="http://schemas.microsoft.com/office/powerpoint/2010/main" val="4092692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28</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t>Create an index on one or more columns by issuing the </a:t>
            </a:r>
            <a:r>
              <a:rPr lang="en-US" altLang="en-US" dirty="0">
                <a:latin typeface="Courier New" pitchFamily="49" charset="0"/>
              </a:rPr>
              <a:t>CREATE</a:t>
            </a:r>
            <a:r>
              <a:rPr lang="en-US" altLang="en-US" dirty="0"/>
              <a:t> </a:t>
            </a:r>
            <a:r>
              <a:rPr lang="en-US" altLang="en-US" dirty="0">
                <a:latin typeface="Courier New" pitchFamily="49" charset="0"/>
              </a:rPr>
              <a:t>INDEX</a:t>
            </a:r>
            <a:r>
              <a:rPr lang="en-US" altLang="en-US" dirty="0"/>
              <a:t> statement.</a:t>
            </a:r>
          </a:p>
          <a:p>
            <a:pPr lvl="1" eaLnBrk="1" hangingPunct="1"/>
            <a:r>
              <a:rPr lang="en-US" altLang="en-US" dirty="0"/>
              <a:t>In the syntax:</a:t>
            </a:r>
          </a:p>
          <a:p>
            <a:pPr lvl="2" eaLnBrk="1" hangingPunct="1"/>
            <a:r>
              <a:rPr lang="en-US" altLang="en-US" dirty="0">
                <a:latin typeface="Courier New" pitchFamily="49" charset="0"/>
              </a:rPr>
              <a:t>index</a:t>
            </a:r>
            <a:r>
              <a:rPr lang="en-US" altLang="en-US" dirty="0"/>
              <a:t>		Is the name of the index</a:t>
            </a:r>
          </a:p>
          <a:p>
            <a:pPr lvl="2" eaLnBrk="1" hangingPunct="1"/>
            <a:r>
              <a:rPr lang="en-US" altLang="en-US" dirty="0">
                <a:latin typeface="Courier New" pitchFamily="49" charset="0"/>
              </a:rPr>
              <a:t>table</a:t>
            </a:r>
            <a:r>
              <a:rPr lang="en-US" altLang="en-US" dirty="0"/>
              <a:t>		Is the name of the table</a:t>
            </a:r>
          </a:p>
          <a:p>
            <a:pPr lvl="2" eaLnBrk="1" hangingPunct="1"/>
            <a:r>
              <a:rPr lang="en-US" altLang="en-US" dirty="0">
                <a:latin typeface="Courier New" pitchFamily="49" charset="0"/>
              </a:rPr>
              <a:t>Column		</a:t>
            </a:r>
            <a:r>
              <a:rPr lang="en-US" altLang="en-US" dirty="0"/>
              <a:t>Is the name of the column in the table to be indexed</a:t>
            </a:r>
          </a:p>
          <a:p>
            <a:pPr lvl="1" eaLnBrk="1" hangingPunct="1"/>
            <a:r>
              <a:rPr lang="en-US" altLang="en-US" dirty="0"/>
              <a:t>Specify </a:t>
            </a:r>
            <a:r>
              <a:rPr lang="en-US" altLang="en-US" dirty="0">
                <a:latin typeface="Courier New" pitchFamily="49" charset="0"/>
              </a:rPr>
              <a:t>UNIQUE</a:t>
            </a:r>
            <a:r>
              <a:rPr lang="en-US" altLang="en-US" dirty="0"/>
              <a:t> to indicate that the value of the column (or columns) on which the index is based must be unique. Specify </a:t>
            </a:r>
            <a:r>
              <a:rPr lang="en-US" altLang="en-US" dirty="0">
                <a:latin typeface="Courier New" pitchFamily="49" charset="0"/>
              </a:rPr>
              <a:t>BITMAP</a:t>
            </a:r>
            <a:r>
              <a:rPr lang="en-US" altLang="en-US" dirty="0"/>
              <a:t> to indicate that the index is to be created with a bitmap for each distinct key, rather than indexing each row separately. Bitmap indexes store the </a:t>
            </a:r>
            <a:r>
              <a:rPr lang="en-US" altLang="en-US" dirty="0" err="1">
                <a:latin typeface="Courier New" pitchFamily="49" charset="0"/>
              </a:rPr>
              <a:t>rowid</a:t>
            </a:r>
            <a:r>
              <a:rPr lang="en-US" altLang="en-US" dirty="0"/>
              <a:t> associated with a key value as a bitmap.</a:t>
            </a:r>
          </a:p>
          <a:p>
            <a:pPr lvl="1" eaLnBrk="1" hangingPunct="1"/>
            <a:r>
              <a:rPr lang="en-US" altLang="en-US" dirty="0"/>
              <a:t>For more information, see the section on “</a:t>
            </a:r>
            <a:r>
              <a:rPr lang="en-US" altLang="en-US" dirty="0">
                <a:latin typeface="Courier New" pitchFamily="49" charset="0"/>
              </a:rPr>
              <a:t>CREATE</a:t>
            </a:r>
            <a:r>
              <a:rPr lang="en-US" altLang="en-US" dirty="0"/>
              <a:t> </a:t>
            </a:r>
            <a:r>
              <a:rPr lang="en-US" altLang="en-US" dirty="0">
                <a:latin typeface="Courier New" pitchFamily="49" charset="0"/>
              </a:rPr>
              <a:t>INDEX</a:t>
            </a:r>
            <a:r>
              <a:rPr lang="en-US" altLang="en-US" dirty="0"/>
              <a:t>” in </a:t>
            </a:r>
            <a:r>
              <a:rPr lang="en-US" altLang="en-US" i="1" dirty="0"/>
              <a:t>Oracle Database SQL Language Reference</a:t>
            </a:r>
            <a:r>
              <a:rPr lang="en-US" altLang="en-US" dirty="0"/>
              <a:t> for Oracle Database 19</a:t>
            </a:r>
            <a:r>
              <a:rPr lang="en-US" altLang="en-US" i="1" dirty="0"/>
              <a:t>c</a:t>
            </a:r>
            <a:r>
              <a:rPr lang="en-US" altLang="en-US" dirty="0" smtClean="0"/>
              <a:t>.</a:t>
            </a:r>
            <a:endParaRPr lang="en-US" dirty="0"/>
          </a:p>
        </p:txBody>
      </p:sp>
    </p:spTree>
    <p:extLst>
      <p:ext uri="{BB962C8B-B14F-4D97-AF65-F5344CB8AC3E}">
        <p14:creationId xmlns:p14="http://schemas.microsoft.com/office/powerpoint/2010/main" val="32004710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29</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solidFill>
                  <a:schemeClr val="tx1"/>
                </a:solidFill>
              </a:rPr>
              <a:t>In the example in the slide, the </a:t>
            </a:r>
            <a:r>
              <a:rPr lang="en-US" altLang="en-US" dirty="0">
                <a:solidFill>
                  <a:schemeClr val="tx1"/>
                </a:solidFill>
                <a:latin typeface="Courier New" pitchFamily="49" charset="0"/>
              </a:rPr>
              <a:t>CREATE</a:t>
            </a:r>
            <a:r>
              <a:rPr lang="en-US" altLang="en-US" dirty="0"/>
              <a:t> </a:t>
            </a:r>
            <a:r>
              <a:rPr lang="en-US" altLang="en-US" dirty="0">
                <a:solidFill>
                  <a:schemeClr val="tx1"/>
                </a:solidFill>
                <a:latin typeface="Courier New" pitchFamily="49" charset="0"/>
              </a:rPr>
              <a:t>INDEX</a:t>
            </a:r>
            <a:r>
              <a:rPr lang="en-US" altLang="en-US" dirty="0">
                <a:solidFill>
                  <a:schemeClr val="tx1"/>
                </a:solidFill>
              </a:rPr>
              <a:t> clause is used with the </a:t>
            </a:r>
            <a:r>
              <a:rPr lang="en-US" altLang="en-US" dirty="0">
                <a:solidFill>
                  <a:schemeClr val="tx1"/>
                </a:solidFill>
                <a:latin typeface="Courier New" pitchFamily="49" charset="0"/>
              </a:rPr>
              <a:t>CREATE</a:t>
            </a:r>
            <a:r>
              <a:rPr lang="en-US" altLang="en-US" dirty="0"/>
              <a:t> </a:t>
            </a:r>
            <a:r>
              <a:rPr lang="en-US" altLang="en-US" dirty="0">
                <a:solidFill>
                  <a:schemeClr val="tx1"/>
                </a:solidFill>
                <a:latin typeface="Courier New" pitchFamily="49" charset="0"/>
              </a:rPr>
              <a:t>TABLE</a:t>
            </a:r>
            <a:r>
              <a:rPr lang="en-US" altLang="en-US" dirty="0">
                <a:solidFill>
                  <a:schemeClr val="tx1"/>
                </a:solidFill>
              </a:rPr>
              <a:t> statement to create a </a:t>
            </a:r>
            <a:r>
              <a:rPr lang="en-US" altLang="en-US" dirty="0">
                <a:latin typeface="Courier New" pitchFamily="49" charset="0"/>
              </a:rPr>
              <a:t>PRIMARY</a:t>
            </a:r>
            <a:r>
              <a:rPr lang="en-US" altLang="en-US" dirty="0">
                <a:solidFill>
                  <a:schemeClr val="tx1"/>
                </a:solidFill>
              </a:rPr>
              <a:t> </a:t>
            </a:r>
            <a:r>
              <a:rPr lang="en-US" altLang="en-US" dirty="0">
                <a:latin typeface="Courier New" pitchFamily="49" charset="0"/>
              </a:rPr>
              <a:t>KEY</a:t>
            </a:r>
            <a:r>
              <a:rPr lang="en-US" altLang="en-US" dirty="0">
                <a:solidFill>
                  <a:schemeClr val="tx1"/>
                </a:solidFill>
              </a:rPr>
              <a:t> index explicitly. You can name your indexes at the time of </a:t>
            </a:r>
            <a:r>
              <a:rPr lang="en-US" altLang="en-US" dirty="0">
                <a:latin typeface="Courier New" pitchFamily="49" charset="0"/>
              </a:rPr>
              <a:t>PRIMARY</a:t>
            </a:r>
            <a:r>
              <a:rPr lang="en-US" altLang="en-US" dirty="0">
                <a:solidFill>
                  <a:schemeClr val="tx1"/>
                </a:solidFill>
              </a:rPr>
              <a:t> </a:t>
            </a:r>
            <a:r>
              <a:rPr lang="en-US" altLang="en-US" dirty="0">
                <a:latin typeface="Courier New" pitchFamily="49" charset="0"/>
              </a:rPr>
              <a:t>KEY</a:t>
            </a:r>
            <a:r>
              <a:rPr lang="en-US" altLang="en-US" dirty="0">
                <a:solidFill>
                  <a:schemeClr val="tx1"/>
                </a:solidFill>
              </a:rPr>
              <a:t> creation to be different from the name of the </a:t>
            </a:r>
            <a:r>
              <a:rPr lang="en-US" altLang="en-US" dirty="0">
                <a:solidFill>
                  <a:schemeClr val="tx1"/>
                </a:solidFill>
                <a:latin typeface="Courier New" pitchFamily="49" charset="0"/>
              </a:rPr>
              <a:t>PRIMARY</a:t>
            </a:r>
            <a:r>
              <a:rPr lang="en-US" altLang="en-US" dirty="0"/>
              <a:t> </a:t>
            </a:r>
            <a:r>
              <a:rPr lang="en-US" altLang="en-US" dirty="0">
                <a:solidFill>
                  <a:schemeClr val="tx1"/>
                </a:solidFill>
                <a:latin typeface="Courier New" pitchFamily="49" charset="0"/>
              </a:rPr>
              <a:t>KEY</a:t>
            </a:r>
            <a:r>
              <a:rPr lang="en-US" altLang="en-US" dirty="0">
                <a:solidFill>
                  <a:schemeClr val="tx1"/>
                </a:solidFill>
              </a:rPr>
              <a:t> constraint.</a:t>
            </a:r>
          </a:p>
          <a:p>
            <a:pPr lvl="1"/>
            <a:r>
              <a:rPr lang="en-US" altLang="en-US" dirty="0">
                <a:solidFill>
                  <a:schemeClr val="tx1"/>
                </a:solidFill>
              </a:rPr>
              <a:t>You can query the </a:t>
            </a:r>
            <a:r>
              <a:rPr lang="en-US" altLang="en-US" dirty="0">
                <a:solidFill>
                  <a:schemeClr val="tx1"/>
                </a:solidFill>
                <a:latin typeface="Courier New" pitchFamily="49" charset="0"/>
              </a:rPr>
              <a:t>USER_INDEXES</a:t>
            </a:r>
            <a:r>
              <a:rPr lang="en-US" altLang="en-US" dirty="0">
                <a:solidFill>
                  <a:schemeClr val="tx1"/>
                </a:solidFill>
              </a:rPr>
              <a:t> data dictionary view for information about your indexes.</a:t>
            </a:r>
          </a:p>
          <a:p>
            <a:pPr lvl="1"/>
            <a:r>
              <a:rPr lang="en-US" altLang="en-US" dirty="0">
                <a:solidFill>
                  <a:schemeClr val="tx1"/>
                </a:solidFill>
              </a:rPr>
              <a:t>The following example illustrates the database behavior if the index is not explicitly named:</a:t>
            </a:r>
          </a:p>
          <a:p>
            <a:pPr marL="857250" lvl="4"/>
            <a:r>
              <a:rPr lang="en-US" altLang="en-US" dirty="0">
                <a:solidFill>
                  <a:schemeClr val="tx1"/>
                </a:solidFill>
              </a:rPr>
              <a:t>CREATE TABLE EMP_UNNAMED_INDEX</a:t>
            </a:r>
            <a:br>
              <a:rPr lang="en-US" altLang="en-US" dirty="0">
                <a:solidFill>
                  <a:schemeClr val="tx1"/>
                </a:solidFill>
              </a:rPr>
            </a:br>
            <a:r>
              <a:rPr lang="en-US" altLang="en-US" dirty="0">
                <a:solidFill>
                  <a:schemeClr val="tx1"/>
                </a:solidFill>
              </a:rPr>
              <a:t>   (</a:t>
            </a:r>
            <a:r>
              <a:rPr lang="en-US" altLang="en-US" dirty="0" err="1">
                <a:solidFill>
                  <a:schemeClr val="tx1"/>
                </a:solidFill>
              </a:rPr>
              <a:t>employee_id</a:t>
            </a:r>
            <a:r>
              <a:rPr lang="en-US" altLang="en-US" dirty="0">
                <a:solidFill>
                  <a:schemeClr val="tx1"/>
                </a:solidFill>
              </a:rPr>
              <a:t> NUMBER(6) PRIMARY KEY ,</a:t>
            </a:r>
            <a:br>
              <a:rPr lang="en-US" altLang="en-US" dirty="0">
                <a:solidFill>
                  <a:schemeClr val="tx1"/>
                </a:solidFill>
              </a:rPr>
            </a:br>
            <a:r>
              <a:rPr lang="en-US" altLang="en-US" dirty="0">
                <a:solidFill>
                  <a:schemeClr val="tx1"/>
                </a:solidFill>
              </a:rPr>
              <a:t>    </a:t>
            </a:r>
            <a:r>
              <a:rPr lang="en-US" altLang="en-US" dirty="0" err="1">
                <a:solidFill>
                  <a:schemeClr val="tx1"/>
                </a:solidFill>
              </a:rPr>
              <a:t>first_name</a:t>
            </a:r>
            <a:r>
              <a:rPr lang="en-US" altLang="en-US" dirty="0">
                <a:solidFill>
                  <a:schemeClr val="tx1"/>
                </a:solidFill>
              </a:rPr>
              <a:t> VARCHAR2(20),</a:t>
            </a:r>
            <a:br>
              <a:rPr lang="en-US" altLang="en-US" dirty="0">
                <a:solidFill>
                  <a:schemeClr val="tx1"/>
                </a:solidFill>
              </a:rPr>
            </a:br>
            <a:r>
              <a:rPr lang="en-US" altLang="en-US" dirty="0">
                <a:solidFill>
                  <a:schemeClr val="tx1"/>
                </a:solidFill>
              </a:rPr>
              <a:t>    </a:t>
            </a:r>
            <a:r>
              <a:rPr lang="en-US" altLang="en-US" dirty="0" err="1">
                <a:solidFill>
                  <a:schemeClr val="tx1"/>
                </a:solidFill>
              </a:rPr>
              <a:t>last_name</a:t>
            </a:r>
            <a:r>
              <a:rPr lang="en-US" altLang="en-US" dirty="0">
                <a:solidFill>
                  <a:schemeClr val="tx1"/>
                </a:solidFill>
              </a:rPr>
              <a:t> VARCHAR2(25));</a:t>
            </a:r>
          </a:p>
          <a:p>
            <a:pPr marL="857250" lvl="4"/>
            <a:endParaRPr lang="en-US" altLang="en-US" dirty="0">
              <a:solidFill>
                <a:schemeClr val="tx1"/>
              </a:solidFill>
            </a:endParaRPr>
          </a:p>
          <a:p>
            <a:pPr marL="857250" lvl="4"/>
            <a:r>
              <a:rPr lang="en-US" altLang="en-US" dirty="0">
                <a:solidFill>
                  <a:schemeClr val="tx1"/>
                </a:solidFill>
              </a:rPr>
              <a:t>   </a:t>
            </a:r>
          </a:p>
          <a:p>
            <a:pPr marL="857250" lvl="4"/>
            <a:r>
              <a:rPr lang="en-US" altLang="en-US" dirty="0">
                <a:solidFill>
                  <a:schemeClr val="tx1"/>
                </a:solidFill>
              </a:rPr>
              <a:t>   SELECT INDEX_NAME, TABLE_NAME</a:t>
            </a:r>
            <a:br>
              <a:rPr lang="en-US" altLang="en-US" dirty="0">
                <a:solidFill>
                  <a:schemeClr val="tx1"/>
                </a:solidFill>
              </a:rPr>
            </a:br>
            <a:r>
              <a:rPr lang="en-US" altLang="en-US" dirty="0">
                <a:solidFill>
                  <a:schemeClr val="tx1"/>
                </a:solidFill>
              </a:rPr>
              <a:t>   FROM   USER_INDEXES</a:t>
            </a:r>
            <a:br>
              <a:rPr lang="en-US" altLang="en-US" dirty="0">
                <a:solidFill>
                  <a:schemeClr val="tx1"/>
                </a:solidFill>
              </a:rPr>
            </a:br>
            <a:r>
              <a:rPr lang="en-US" altLang="en-US" dirty="0">
                <a:solidFill>
                  <a:schemeClr val="tx1"/>
                </a:solidFill>
              </a:rPr>
              <a:t>   WHERE  TABLE_NAME = 'EMP_UNNAMED_INDEX</a:t>
            </a:r>
            <a:r>
              <a:rPr lang="en-US" altLang="en-US" dirty="0" smtClean="0">
                <a:solidFill>
                  <a:schemeClr val="tx1"/>
                </a:solidFill>
              </a:rPr>
              <a:t>';</a:t>
            </a:r>
            <a:endParaRPr lang="en-US" dirty="0"/>
          </a:p>
        </p:txBody>
      </p:sp>
    </p:spTree>
    <p:extLst>
      <p:ext uri="{BB962C8B-B14F-4D97-AF65-F5344CB8AC3E}">
        <p14:creationId xmlns:p14="http://schemas.microsoft.com/office/powerpoint/2010/main" val="483568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3</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In this lesson, you are introduced to the sequence, synonyms, and index objects. You learn the basics of creating and using sequences, synonyms, and indexes.</a:t>
            </a:r>
          </a:p>
          <a:p>
            <a:pPr lvl="1"/>
            <a:endParaRPr lang="en-US" dirty="0"/>
          </a:p>
        </p:txBody>
      </p:sp>
    </p:spTree>
    <p:extLst>
      <p:ext uri="{BB962C8B-B14F-4D97-AF65-F5344CB8AC3E}">
        <p14:creationId xmlns:p14="http://schemas.microsoft.com/office/powerpoint/2010/main" val="214365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30</a:t>
            </a:fld>
            <a:endParaRPr lang="en-US" dirty="0"/>
          </a:p>
        </p:txBody>
      </p:sp>
      <p:sp>
        <p:nvSpPr>
          <p:cNvPr id="7" name="Notes Placeholder 6"/>
          <p:cNvSpPr>
            <a:spLocks noGrp="1"/>
          </p:cNvSpPr>
          <p:nvPr>
            <p:ph type="body" idx="1"/>
          </p:nvPr>
        </p:nvSpPr>
        <p:spPr>
          <a:xfrm>
            <a:off x="457200" y="449263"/>
            <a:ext cx="6858000" cy="9380537"/>
          </a:xfrm>
        </p:spPr>
        <p:txBody>
          <a:bodyPr/>
          <a:lstStyle/>
          <a:p>
            <a:pPr lvl="1"/>
            <a:r>
              <a:rPr lang="en-US" altLang="en-US" dirty="0">
                <a:ea typeface="Arial Unicode MS" pitchFamily="34" charset="-128"/>
                <a:cs typeface="Arial Unicode MS" pitchFamily="34" charset="-128"/>
              </a:rPr>
              <a:t>Observe that the Oracle Server gives a generic name to the index that is created for the </a:t>
            </a:r>
            <a:r>
              <a:rPr lang="en-US" altLang="en-US" dirty="0">
                <a:latin typeface="Courier New" pitchFamily="49" charset="0"/>
                <a:cs typeface="Courier New" pitchFamily="49" charset="0"/>
              </a:rPr>
              <a:t>PRIMARY</a:t>
            </a:r>
            <a:r>
              <a:rPr lang="en-US" altLang="en-US" dirty="0">
                <a:ea typeface="Arial Unicode MS" pitchFamily="34" charset="-128"/>
                <a:cs typeface="Arial Unicode MS" pitchFamily="34" charset="-128"/>
              </a:rPr>
              <a:t> </a:t>
            </a:r>
            <a:r>
              <a:rPr lang="en-US" altLang="en-US" dirty="0">
                <a:latin typeface="Courier New" pitchFamily="49" charset="0"/>
                <a:cs typeface="Courier New" pitchFamily="49" charset="0"/>
              </a:rPr>
              <a:t>KEY</a:t>
            </a:r>
            <a:r>
              <a:rPr lang="en-US" altLang="en-US" dirty="0">
                <a:ea typeface="Arial Unicode MS" pitchFamily="34" charset="-128"/>
                <a:cs typeface="Arial Unicode MS" pitchFamily="34" charset="-128"/>
              </a:rPr>
              <a:t> column. </a:t>
            </a:r>
          </a:p>
          <a:p>
            <a:pPr lvl="1"/>
            <a:r>
              <a:rPr lang="en-US" altLang="en-US" dirty="0">
                <a:ea typeface="Arial Unicode MS" pitchFamily="34" charset="-128"/>
                <a:cs typeface="Arial Unicode MS" pitchFamily="34" charset="-128"/>
              </a:rPr>
              <a:t>You can also use an existing index for your </a:t>
            </a:r>
            <a:r>
              <a:rPr lang="en-US" altLang="en-US" dirty="0">
                <a:latin typeface="Courier New" pitchFamily="49" charset="0"/>
                <a:cs typeface="Courier New" pitchFamily="49" charset="0"/>
              </a:rPr>
              <a:t>PRIMARY</a:t>
            </a:r>
            <a:r>
              <a:rPr lang="en-US" altLang="en-US" dirty="0">
                <a:ea typeface="Arial Unicode MS" pitchFamily="34" charset="-128"/>
                <a:cs typeface="Arial Unicode MS" pitchFamily="34" charset="-128"/>
              </a:rPr>
              <a:t> </a:t>
            </a:r>
            <a:r>
              <a:rPr lang="en-US" altLang="en-US" dirty="0">
                <a:latin typeface="Courier New" pitchFamily="49" charset="0"/>
                <a:cs typeface="Courier New" pitchFamily="49" charset="0"/>
              </a:rPr>
              <a:t>KEY</a:t>
            </a:r>
            <a:r>
              <a:rPr lang="en-US" altLang="en-US" dirty="0">
                <a:ea typeface="Arial Unicode MS" pitchFamily="34" charset="-128"/>
                <a:cs typeface="Arial Unicode MS" pitchFamily="34" charset="-128"/>
              </a:rPr>
              <a:t> column—for example, when you are expecting a large data load and want to speed up the operation. You may want to disable the constraints while performing the load and then enable them, in which case, having a unique index on the </a:t>
            </a:r>
            <a:r>
              <a:rPr lang="en-US" altLang="en-US" dirty="0">
                <a:latin typeface="Courier New" pitchFamily="49" charset="0"/>
                <a:ea typeface="Arial Unicode MS" pitchFamily="34" charset="-128"/>
                <a:cs typeface="Arial Unicode MS" pitchFamily="34" charset="-128"/>
              </a:rPr>
              <a:t>PRIMARY</a:t>
            </a:r>
            <a:r>
              <a:rPr lang="en-US" altLang="en-US" dirty="0">
                <a:ea typeface="Arial Unicode MS" pitchFamily="34" charset="-128"/>
                <a:cs typeface="Arial Unicode MS" pitchFamily="34" charset="-128"/>
              </a:rPr>
              <a:t> </a:t>
            </a:r>
            <a:r>
              <a:rPr lang="en-US" altLang="en-US" dirty="0">
                <a:latin typeface="Courier New" pitchFamily="49" charset="0"/>
                <a:ea typeface="Arial Unicode MS" pitchFamily="34" charset="-128"/>
                <a:cs typeface="Arial Unicode MS" pitchFamily="34" charset="-128"/>
              </a:rPr>
              <a:t>KEY</a:t>
            </a:r>
            <a:r>
              <a:rPr lang="en-US" altLang="en-US" dirty="0">
                <a:ea typeface="Arial Unicode MS" pitchFamily="34" charset="-128"/>
                <a:cs typeface="Arial Unicode MS" pitchFamily="34" charset="-128"/>
              </a:rPr>
              <a:t> will still cause the data to be verified during the load. Therefore, you can first create a </a:t>
            </a:r>
            <a:r>
              <a:rPr lang="en-US" altLang="en-US" dirty="0" err="1">
                <a:ea typeface="Arial Unicode MS" pitchFamily="34" charset="-128"/>
                <a:cs typeface="Arial Unicode MS" pitchFamily="34" charset="-128"/>
              </a:rPr>
              <a:t>nonunique</a:t>
            </a:r>
            <a:r>
              <a:rPr lang="en-US" altLang="en-US" dirty="0">
                <a:ea typeface="Arial Unicode MS" pitchFamily="34" charset="-128"/>
                <a:cs typeface="Arial Unicode MS" pitchFamily="34" charset="-128"/>
              </a:rPr>
              <a:t> index on the column designated as </a:t>
            </a:r>
            <a:r>
              <a:rPr lang="en-US" altLang="en-US" dirty="0">
                <a:latin typeface="Courier New" pitchFamily="49" charset="0"/>
                <a:cs typeface="Courier New" pitchFamily="49" charset="0"/>
              </a:rPr>
              <a:t>PRIMARY</a:t>
            </a:r>
            <a:r>
              <a:rPr lang="en-US" altLang="en-US" dirty="0">
                <a:ea typeface="Arial Unicode MS" pitchFamily="34" charset="-128"/>
                <a:cs typeface="Arial Unicode MS" pitchFamily="34" charset="-128"/>
              </a:rPr>
              <a:t> </a:t>
            </a:r>
            <a:r>
              <a:rPr lang="en-US" altLang="en-US" dirty="0">
                <a:latin typeface="Courier New" pitchFamily="49" charset="0"/>
                <a:cs typeface="Courier New" pitchFamily="49" charset="0"/>
              </a:rPr>
              <a:t>KEY</a:t>
            </a:r>
            <a:r>
              <a:rPr lang="en-US" altLang="en-US" dirty="0">
                <a:ea typeface="Arial Unicode MS" pitchFamily="34" charset="-128"/>
                <a:cs typeface="Arial Unicode MS" pitchFamily="34" charset="-128"/>
              </a:rPr>
              <a:t>, and then create the </a:t>
            </a:r>
            <a:r>
              <a:rPr lang="en-US" altLang="en-US" dirty="0">
                <a:latin typeface="Courier New" pitchFamily="49" charset="0"/>
                <a:cs typeface="Courier New" pitchFamily="49" charset="0"/>
              </a:rPr>
              <a:t>PRIMARY</a:t>
            </a:r>
            <a:r>
              <a:rPr lang="en-US" altLang="en-US" dirty="0">
                <a:ea typeface="Arial Unicode MS" pitchFamily="34" charset="-128"/>
                <a:cs typeface="Arial Unicode MS" pitchFamily="34" charset="-128"/>
              </a:rPr>
              <a:t> </a:t>
            </a:r>
            <a:r>
              <a:rPr lang="en-US" altLang="en-US" dirty="0">
                <a:latin typeface="Courier New" pitchFamily="49" charset="0"/>
                <a:cs typeface="Courier New" pitchFamily="49" charset="0"/>
              </a:rPr>
              <a:t>KEY</a:t>
            </a:r>
            <a:r>
              <a:rPr lang="en-US" altLang="en-US" dirty="0">
                <a:ea typeface="Arial Unicode MS" pitchFamily="34" charset="-128"/>
                <a:cs typeface="Arial Unicode MS" pitchFamily="34" charset="-128"/>
              </a:rPr>
              <a:t> column and specify that it should use the existing index. The following examples illustrate this process:</a:t>
            </a:r>
            <a:endParaRPr lang="en-US" altLang="en-US" dirty="0">
              <a:latin typeface="Courier New" pitchFamily="49" charset="0"/>
            </a:endParaRPr>
          </a:p>
          <a:p>
            <a:pPr lvl="1">
              <a:buSzTx/>
            </a:pPr>
            <a:r>
              <a:rPr lang="en-US" altLang="en-US" b="1" dirty="0"/>
              <a:t>Step 1: Create the table:</a:t>
            </a:r>
          </a:p>
          <a:p>
            <a:pPr marL="400050" lvl="2" indent="-171450">
              <a:buSzTx/>
              <a:buNone/>
            </a:pPr>
            <a:endParaRPr lang="en-US" altLang="en-US" b="1" dirty="0"/>
          </a:p>
          <a:p>
            <a:pPr marL="857250" lvl="4">
              <a:buSzTx/>
            </a:pPr>
            <a:r>
              <a:rPr lang="en-US" altLang="en-US" dirty="0"/>
              <a:t>CREATE TABLE NEW_EMP2</a:t>
            </a:r>
          </a:p>
          <a:p>
            <a:pPr marL="857250" lvl="4">
              <a:buSzTx/>
            </a:pPr>
            <a:r>
              <a:rPr lang="en-US" altLang="en-US" dirty="0"/>
              <a:t> (</a:t>
            </a:r>
            <a:r>
              <a:rPr lang="en-US" altLang="en-US" dirty="0" err="1"/>
              <a:t>employee_id</a:t>
            </a:r>
            <a:r>
              <a:rPr lang="en-US" altLang="en-US" dirty="0"/>
              <a:t> NUMBER(6),</a:t>
            </a:r>
            <a:br>
              <a:rPr lang="en-US" altLang="en-US" dirty="0"/>
            </a:br>
            <a:r>
              <a:rPr lang="en-US" altLang="en-US" dirty="0"/>
              <a:t> </a:t>
            </a:r>
            <a:r>
              <a:rPr lang="en-US" altLang="en-US" dirty="0" err="1"/>
              <a:t>first_name</a:t>
            </a:r>
            <a:r>
              <a:rPr lang="en-US" altLang="en-US" dirty="0"/>
              <a:t>  VARCHAR2(20),</a:t>
            </a:r>
            <a:br>
              <a:rPr lang="en-US" altLang="en-US" dirty="0"/>
            </a:br>
            <a:r>
              <a:rPr lang="en-US" altLang="en-US" dirty="0"/>
              <a:t> </a:t>
            </a:r>
            <a:r>
              <a:rPr lang="en-US" altLang="en-US" dirty="0" err="1"/>
              <a:t>last_name</a:t>
            </a:r>
            <a:r>
              <a:rPr lang="en-US" altLang="en-US" dirty="0"/>
              <a:t>   VARCHAR2(25)</a:t>
            </a:r>
          </a:p>
          <a:p>
            <a:pPr marL="857250" lvl="4">
              <a:buSzTx/>
            </a:pPr>
            <a:r>
              <a:rPr lang="en-US" altLang="en-US" dirty="0"/>
              <a:t> );</a:t>
            </a:r>
          </a:p>
          <a:p>
            <a:pPr lvl="1">
              <a:buSzTx/>
            </a:pPr>
            <a:r>
              <a:rPr lang="en-US" altLang="en-US" b="1" dirty="0"/>
              <a:t>Step 2: Create the index:</a:t>
            </a:r>
          </a:p>
          <a:p>
            <a:pPr marL="857250" lvl="4">
              <a:buSzTx/>
            </a:pPr>
            <a:r>
              <a:rPr lang="en-US" altLang="en-US" dirty="0">
                <a:solidFill>
                  <a:schemeClr val="tx1"/>
                </a:solidFill>
              </a:rPr>
              <a:t>CREATE INDEX emp_id_idx2 ON</a:t>
            </a:r>
            <a:br>
              <a:rPr lang="en-US" altLang="en-US" dirty="0">
                <a:solidFill>
                  <a:schemeClr val="tx1"/>
                </a:solidFill>
              </a:rPr>
            </a:br>
            <a:r>
              <a:rPr lang="en-US" altLang="en-US" dirty="0">
                <a:solidFill>
                  <a:schemeClr val="tx1"/>
                </a:solidFill>
              </a:rPr>
              <a:t>  new_emp2(</a:t>
            </a:r>
            <a:r>
              <a:rPr lang="en-US" altLang="en-US" dirty="0" err="1">
                <a:solidFill>
                  <a:schemeClr val="tx1"/>
                </a:solidFill>
              </a:rPr>
              <a:t>employee_id</a:t>
            </a:r>
            <a:r>
              <a:rPr lang="en-US" altLang="en-US" dirty="0">
                <a:solidFill>
                  <a:schemeClr val="tx1"/>
                </a:solidFill>
              </a:rPr>
              <a:t>);</a:t>
            </a:r>
          </a:p>
          <a:p>
            <a:pPr lvl="1">
              <a:buSzTx/>
            </a:pPr>
            <a:r>
              <a:rPr lang="en-US" altLang="en-US" b="1" dirty="0">
                <a:solidFill>
                  <a:schemeClr val="tx1"/>
                </a:solidFill>
              </a:rPr>
              <a:t>Step 3: Create the </a:t>
            </a:r>
            <a:r>
              <a:rPr lang="en-US" altLang="en-US" b="1" dirty="0">
                <a:solidFill>
                  <a:schemeClr val="tx1"/>
                </a:solidFill>
                <a:latin typeface="Courier New" pitchFamily="49" charset="0"/>
                <a:cs typeface="Courier New" pitchFamily="49" charset="0"/>
              </a:rPr>
              <a:t>PRIMARY KEY</a:t>
            </a:r>
            <a:r>
              <a:rPr lang="en-US" altLang="en-US" b="1" dirty="0">
                <a:solidFill>
                  <a:schemeClr val="tx1"/>
                </a:solidFill>
              </a:rPr>
              <a:t>:</a:t>
            </a:r>
          </a:p>
          <a:p>
            <a:pPr marL="857250" lvl="4">
              <a:buSzTx/>
            </a:pPr>
            <a:r>
              <a:rPr lang="en-US" altLang="en-US" dirty="0">
                <a:solidFill>
                  <a:schemeClr val="tx1"/>
                </a:solidFill>
              </a:rPr>
              <a:t>ALTER TABLE new_emp2 ADD PRIMARY KEY</a:t>
            </a:r>
            <a:r>
              <a:rPr lang="en-US" altLang="en-US" dirty="0">
                <a:solidFill>
                  <a:schemeClr val="tx1"/>
                </a:solidFill>
                <a:latin typeface="Times New Roman" pitchFamily="18" charset="0"/>
              </a:rPr>
              <a:t>  </a:t>
            </a:r>
            <a:r>
              <a:rPr lang="en-US" altLang="en-US" dirty="0">
                <a:solidFill>
                  <a:schemeClr val="tx1"/>
                </a:solidFill>
              </a:rPr>
              <a:t>(</a:t>
            </a:r>
            <a:r>
              <a:rPr lang="en-US" altLang="en-US" dirty="0" err="1">
                <a:solidFill>
                  <a:schemeClr val="tx1"/>
                </a:solidFill>
              </a:rPr>
              <a:t>employee_id</a:t>
            </a:r>
            <a:r>
              <a:rPr lang="en-US" altLang="en-US" dirty="0">
                <a:solidFill>
                  <a:schemeClr val="tx1"/>
                </a:solidFill>
              </a:rPr>
              <a:t>)</a:t>
            </a:r>
            <a:r>
              <a:rPr lang="en-US" altLang="en-US" dirty="0">
                <a:solidFill>
                  <a:schemeClr val="tx1"/>
                </a:solidFill>
                <a:latin typeface="Times New Roman" pitchFamily="18" charset="0"/>
              </a:rPr>
              <a:t> </a:t>
            </a:r>
            <a:r>
              <a:rPr lang="en-US" altLang="en-US" dirty="0">
                <a:solidFill>
                  <a:schemeClr val="tx1"/>
                </a:solidFill>
              </a:rPr>
              <a:t>USING INDEX 	emp_id_idx2</a:t>
            </a:r>
            <a:r>
              <a:rPr lang="en-US" altLang="en-US" dirty="0" smtClean="0">
                <a:solidFill>
                  <a:schemeClr val="tx1"/>
                </a:solidFill>
              </a:rPr>
              <a:t>;</a:t>
            </a:r>
            <a:endParaRPr lang="en-US" dirty="0"/>
          </a:p>
        </p:txBody>
      </p:sp>
    </p:spTree>
    <p:extLst>
      <p:ext uri="{BB962C8B-B14F-4D97-AF65-F5344CB8AC3E}">
        <p14:creationId xmlns:p14="http://schemas.microsoft.com/office/powerpoint/2010/main" val="13164073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31</a:t>
            </a:fld>
            <a:endParaRPr lang="en-US" dirty="0"/>
          </a:p>
        </p:txBody>
      </p:sp>
      <p:sp>
        <p:nvSpPr>
          <p:cNvPr id="6" name="Slide Image Placeholder 5"/>
          <p:cNvSpPr>
            <a:spLocks noGrp="1" noRot="1" noChangeAspect="1"/>
          </p:cNvSpPr>
          <p:nvPr>
            <p:ph type="sldImg"/>
          </p:nvPr>
        </p:nvSpPr>
        <p:spPr/>
      </p:sp>
      <p:sp>
        <p:nvSpPr>
          <p:cNvPr id="8" name="Notes Placeholder 7"/>
          <p:cNvSpPr>
            <a:spLocks noGrp="1"/>
          </p:cNvSpPr>
          <p:nvPr>
            <p:ph type="body" idx="1"/>
          </p:nvPr>
        </p:nvSpPr>
        <p:spPr>
          <a:xfrm>
            <a:off x="457200" y="4617720"/>
            <a:ext cx="6858000" cy="6532160"/>
          </a:xfrm>
        </p:spPr>
        <p:txBody>
          <a:bodyPr/>
          <a:lstStyle/>
          <a:p>
            <a:pPr lvl="1"/>
            <a:r>
              <a:rPr lang="en-US" altLang="en-US" dirty="0"/>
              <a:t>Function-based </a:t>
            </a:r>
            <a:r>
              <a:rPr lang="en-US" altLang="en-US" dirty="0">
                <a:solidFill>
                  <a:schemeClr val="tx1"/>
                </a:solidFill>
              </a:rPr>
              <a:t>indexes defined with the </a:t>
            </a:r>
            <a:r>
              <a:rPr lang="en-US" altLang="en-US" dirty="0">
                <a:solidFill>
                  <a:schemeClr val="tx1"/>
                </a:solidFill>
                <a:latin typeface="Courier New" pitchFamily="49" charset="0"/>
              </a:rPr>
              <a:t>UPPER(</a:t>
            </a:r>
            <a:r>
              <a:rPr lang="en-US" altLang="en-US" i="1" dirty="0" err="1">
                <a:solidFill>
                  <a:schemeClr val="tx1"/>
                </a:solidFill>
                <a:latin typeface="Courier New" pitchFamily="49" charset="0"/>
              </a:rPr>
              <a:t>column_name</a:t>
            </a:r>
            <a:r>
              <a:rPr lang="en-US" altLang="en-US" dirty="0">
                <a:solidFill>
                  <a:schemeClr val="tx1"/>
                </a:solidFill>
                <a:latin typeface="Courier New" pitchFamily="49" charset="0"/>
              </a:rPr>
              <a:t>)</a:t>
            </a:r>
            <a:r>
              <a:rPr lang="en-US" altLang="en-US" dirty="0">
                <a:solidFill>
                  <a:schemeClr val="tx1"/>
                </a:solidFill>
              </a:rPr>
              <a:t>or </a:t>
            </a:r>
            <a:r>
              <a:rPr lang="en-US" altLang="en-US" dirty="0">
                <a:solidFill>
                  <a:schemeClr val="tx1"/>
                </a:solidFill>
                <a:latin typeface="Courier New" pitchFamily="49" charset="0"/>
              </a:rPr>
              <a:t>LOWER(</a:t>
            </a:r>
            <a:r>
              <a:rPr lang="en-US" altLang="en-US" i="1" dirty="0" err="1">
                <a:solidFill>
                  <a:schemeClr val="tx1"/>
                </a:solidFill>
                <a:latin typeface="Courier New" pitchFamily="49" charset="0"/>
              </a:rPr>
              <a:t>column_name</a:t>
            </a:r>
            <a:r>
              <a:rPr lang="en-US" altLang="en-US" dirty="0">
                <a:solidFill>
                  <a:schemeClr val="tx1"/>
                </a:solidFill>
                <a:latin typeface="Courier New" pitchFamily="49" charset="0"/>
              </a:rPr>
              <a:t>)</a:t>
            </a:r>
            <a:r>
              <a:rPr lang="en-US" altLang="en-US" dirty="0">
                <a:solidFill>
                  <a:schemeClr val="tx1"/>
                </a:solidFill>
              </a:rPr>
              <a:t> keywords allow non-case-sensitive searches. For example, consider the following index: </a:t>
            </a:r>
          </a:p>
          <a:p>
            <a:pPr marL="400050" lvl="2" indent="-171450">
              <a:spcBef>
                <a:spcPct val="30000"/>
              </a:spcBef>
              <a:buNone/>
            </a:pPr>
            <a:r>
              <a:rPr lang="en-US" altLang="en-US" dirty="0">
                <a:solidFill>
                  <a:schemeClr val="tx1"/>
                </a:solidFill>
                <a:latin typeface="Courier New" pitchFamily="49" charset="0"/>
              </a:rPr>
              <a:t>CREATE INDEX </a:t>
            </a:r>
            <a:r>
              <a:rPr lang="en-US" altLang="en-US" dirty="0" err="1">
                <a:solidFill>
                  <a:schemeClr val="tx1"/>
                </a:solidFill>
                <a:latin typeface="Courier New" pitchFamily="49" charset="0"/>
              </a:rPr>
              <a:t>upper_last_name_idx</a:t>
            </a:r>
            <a:r>
              <a:rPr lang="en-US" altLang="en-US" dirty="0">
                <a:solidFill>
                  <a:schemeClr val="tx1"/>
                </a:solidFill>
                <a:latin typeface="Courier New" pitchFamily="49" charset="0"/>
              </a:rPr>
              <a:t> ON emp2 (UPPER(</a:t>
            </a:r>
            <a:r>
              <a:rPr lang="en-US" altLang="en-US" dirty="0" err="1">
                <a:solidFill>
                  <a:schemeClr val="tx1"/>
                </a:solidFill>
                <a:latin typeface="Courier New" pitchFamily="49" charset="0"/>
              </a:rPr>
              <a:t>last_name</a:t>
            </a:r>
            <a:r>
              <a:rPr lang="en-US" altLang="en-US" dirty="0">
                <a:solidFill>
                  <a:schemeClr val="tx1"/>
                </a:solidFill>
                <a:latin typeface="Courier New" pitchFamily="49" charset="0"/>
              </a:rPr>
              <a:t>));</a:t>
            </a:r>
            <a:endParaRPr lang="en-US" altLang="en-US" dirty="0">
              <a:solidFill>
                <a:schemeClr val="tx1"/>
              </a:solidFill>
            </a:endParaRPr>
          </a:p>
          <a:p>
            <a:pPr lvl="1"/>
            <a:r>
              <a:rPr lang="en-US" altLang="en-US" dirty="0">
                <a:solidFill>
                  <a:schemeClr val="tx1"/>
                </a:solidFill>
              </a:rPr>
              <a:t>This facilitates processing queries such as:</a:t>
            </a:r>
          </a:p>
          <a:p>
            <a:pPr marL="400050" lvl="2" indent="-171450">
              <a:spcBef>
                <a:spcPct val="30000"/>
              </a:spcBef>
              <a:buNone/>
            </a:pPr>
            <a:r>
              <a:rPr lang="en-US" altLang="en-US" dirty="0">
                <a:solidFill>
                  <a:schemeClr val="tx1"/>
                </a:solidFill>
                <a:latin typeface="Courier New" pitchFamily="49" charset="0"/>
              </a:rPr>
              <a:t>SELECT * FROM emp2 WHERE UPPER(</a:t>
            </a:r>
            <a:r>
              <a:rPr lang="en-US" altLang="en-US" dirty="0" err="1">
                <a:solidFill>
                  <a:schemeClr val="tx1"/>
                </a:solidFill>
                <a:latin typeface="Courier New" pitchFamily="49" charset="0"/>
              </a:rPr>
              <a:t>last_name</a:t>
            </a:r>
            <a:r>
              <a:rPr lang="en-US" altLang="en-US" dirty="0">
                <a:solidFill>
                  <a:schemeClr val="tx1"/>
                </a:solidFill>
                <a:latin typeface="Courier New" pitchFamily="49" charset="0"/>
              </a:rPr>
              <a:t>) = 'KING';</a:t>
            </a:r>
          </a:p>
          <a:p>
            <a:pPr lvl="1"/>
            <a:r>
              <a:rPr lang="en-US" altLang="en-US" dirty="0">
                <a:solidFill>
                  <a:schemeClr val="tx1"/>
                </a:solidFill>
              </a:rPr>
              <a:t>The Oracle Server uses the index only when that particular function is used in a query. For example, the following statement may use the index; however, without the </a:t>
            </a:r>
            <a:r>
              <a:rPr lang="en-US" altLang="en-US" dirty="0">
                <a:solidFill>
                  <a:schemeClr val="tx1"/>
                </a:solidFill>
                <a:latin typeface="Courier New" pitchFamily="49" charset="0"/>
              </a:rPr>
              <a:t>WHERE</a:t>
            </a:r>
            <a:r>
              <a:rPr lang="en-US" altLang="en-US" dirty="0">
                <a:solidFill>
                  <a:schemeClr val="tx1"/>
                </a:solidFill>
              </a:rPr>
              <a:t> clause, the Oracle Server may perform a full table scan:</a:t>
            </a:r>
            <a:endParaRPr lang="en-US" altLang="en-US" b="1" dirty="0">
              <a:solidFill>
                <a:schemeClr val="tx1"/>
              </a:solidFill>
            </a:endParaRPr>
          </a:p>
          <a:p>
            <a:pPr marL="400050" lvl="2" indent="-171450">
              <a:buNone/>
            </a:pPr>
            <a:r>
              <a:rPr lang="en-US" altLang="en-US" dirty="0">
                <a:solidFill>
                  <a:schemeClr val="tx1"/>
                </a:solidFill>
                <a:latin typeface="Courier New" pitchFamily="49" charset="0"/>
              </a:rPr>
              <a:t>SELECT   * </a:t>
            </a:r>
          </a:p>
          <a:p>
            <a:pPr marL="400050" lvl="2" indent="-171450">
              <a:buNone/>
            </a:pPr>
            <a:r>
              <a:rPr lang="en-US" altLang="en-US" dirty="0">
                <a:solidFill>
                  <a:schemeClr val="tx1"/>
                </a:solidFill>
                <a:latin typeface="Courier New" pitchFamily="49" charset="0"/>
              </a:rPr>
              <a:t>FROM     employees </a:t>
            </a:r>
          </a:p>
          <a:p>
            <a:pPr marL="400050" lvl="2" indent="-171450">
              <a:buNone/>
            </a:pPr>
            <a:r>
              <a:rPr lang="en-US" altLang="en-US" dirty="0">
                <a:solidFill>
                  <a:schemeClr val="tx1"/>
                </a:solidFill>
                <a:latin typeface="Courier New" pitchFamily="49" charset="0"/>
              </a:rPr>
              <a:t>WHERE    UPPER (</a:t>
            </a:r>
            <a:r>
              <a:rPr lang="en-US" altLang="en-US" dirty="0" err="1">
                <a:solidFill>
                  <a:schemeClr val="tx1"/>
                </a:solidFill>
                <a:latin typeface="Courier New" pitchFamily="49" charset="0"/>
              </a:rPr>
              <a:t>last_name</a:t>
            </a:r>
            <a:r>
              <a:rPr lang="en-US" altLang="en-US" dirty="0">
                <a:solidFill>
                  <a:schemeClr val="tx1"/>
                </a:solidFill>
                <a:latin typeface="Courier New" pitchFamily="49" charset="0"/>
              </a:rPr>
              <a:t>) IS NOT NULL</a:t>
            </a:r>
            <a:endParaRPr lang="en-US" altLang="en-US" dirty="0">
              <a:solidFill>
                <a:schemeClr val="tx1"/>
              </a:solidFill>
            </a:endParaRPr>
          </a:p>
          <a:p>
            <a:pPr marL="400050" lvl="2" indent="-171450">
              <a:buNone/>
            </a:pPr>
            <a:r>
              <a:rPr lang="en-US" altLang="en-US" dirty="0">
                <a:solidFill>
                  <a:schemeClr val="tx1"/>
                </a:solidFill>
                <a:latin typeface="Courier New" pitchFamily="49" charset="0"/>
              </a:rPr>
              <a:t>ORDER BY UPPER (</a:t>
            </a:r>
            <a:r>
              <a:rPr lang="en-US" altLang="en-US" dirty="0" err="1">
                <a:solidFill>
                  <a:schemeClr val="tx1"/>
                </a:solidFill>
                <a:latin typeface="Courier New" pitchFamily="49" charset="0"/>
              </a:rPr>
              <a:t>last_name</a:t>
            </a:r>
            <a:r>
              <a:rPr lang="en-US" altLang="en-US" dirty="0">
                <a:solidFill>
                  <a:schemeClr val="tx1"/>
                </a:solidFill>
                <a:latin typeface="Courier New" pitchFamily="49" charset="0"/>
              </a:rPr>
              <a:t>);</a:t>
            </a:r>
          </a:p>
          <a:p>
            <a:pPr lvl="1"/>
            <a:r>
              <a:rPr lang="en-US" altLang="en-US" b="1" dirty="0">
                <a:solidFill>
                  <a:schemeClr val="tx1"/>
                </a:solidFill>
              </a:rPr>
              <a:t>Note:</a:t>
            </a:r>
            <a:r>
              <a:rPr lang="en-US" altLang="en-US" dirty="0">
                <a:solidFill>
                  <a:schemeClr val="tx1"/>
                </a:solidFill>
              </a:rPr>
              <a:t> For creating a function-based index, you need the </a:t>
            </a:r>
            <a:r>
              <a:rPr lang="en-US" altLang="en-US" dirty="0">
                <a:solidFill>
                  <a:schemeClr val="tx1"/>
                </a:solidFill>
                <a:latin typeface="Courier New" pitchFamily="49" charset="0"/>
                <a:cs typeface="Courier New" pitchFamily="49" charset="0"/>
              </a:rPr>
              <a:t>QUERY REWRITE </a:t>
            </a:r>
            <a:r>
              <a:rPr lang="en-US" altLang="en-US" dirty="0">
                <a:solidFill>
                  <a:schemeClr val="tx1"/>
                </a:solidFill>
              </a:rPr>
              <a:t>system privilege. The </a:t>
            </a:r>
            <a:r>
              <a:rPr lang="en-US" altLang="en-US" dirty="0">
                <a:solidFill>
                  <a:schemeClr val="tx1"/>
                </a:solidFill>
                <a:latin typeface="Courier New" pitchFamily="49" charset="0"/>
              </a:rPr>
              <a:t>QUERY_REWRITE_ENABLED</a:t>
            </a:r>
            <a:r>
              <a:rPr lang="en-US" altLang="en-US" dirty="0">
                <a:solidFill>
                  <a:schemeClr val="tx1"/>
                </a:solidFill>
              </a:rPr>
              <a:t> initialization parameter must be set to </a:t>
            </a:r>
            <a:r>
              <a:rPr lang="en-US" altLang="en-US" dirty="0">
                <a:solidFill>
                  <a:schemeClr val="tx1"/>
                </a:solidFill>
                <a:latin typeface="Courier New" pitchFamily="49" charset="0"/>
              </a:rPr>
              <a:t>TRUE</a:t>
            </a:r>
            <a:r>
              <a:rPr lang="en-US" altLang="en-US" dirty="0">
                <a:solidFill>
                  <a:schemeClr val="tx1"/>
                </a:solidFill>
              </a:rPr>
              <a:t> for a function-based index to be used.</a:t>
            </a:r>
          </a:p>
          <a:p>
            <a:pPr lvl="1"/>
            <a:r>
              <a:rPr lang="en-US" altLang="en-US" dirty="0"/>
              <a:t>The Oracle Server treats indexes with columns marked </a:t>
            </a:r>
            <a:r>
              <a:rPr lang="en-US" altLang="en-US" dirty="0">
                <a:latin typeface="Courier New" pitchFamily="49" charset="0"/>
              </a:rPr>
              <a:t>DESC</a:t>
            </a:r>
            <a:r>
              <a:rPr lang="en-US" altLang="en-US" dirty="0"/>
              <a:t> as function-based indexes. The columns marked </a:t>
            </a:r>
            <a:r>
              <a:rPr lang="en-US" altLang="en-US" dirty="0">
                <a:latin typeface="Courier New" pitchFamily="49" charset="0"/>
              </a:rPr>
              <a:t>DESC</a:t>
            </a:r>
            <a:r>
              <a:rPr lang="en-US" altLang="en-US" dirty="0"/>
              <a:t> are sorted in descending order.</a:t>
            </a:r>
          </a:p>
          <a:p>
            <a:pPr lvl="1"/>
            <a:r>
              <a:rPr lang="en-US" altLang="en-US" dirty="0"/>
              <a:t>Observe that each time you run the same query on an index based table, the time required to fetch the row(s) reduces</a:t>
            </a:r>
            <a:r>
              <a:rPr lang="en-US" altLang="en-US" dirty="0" smtClean="0"/>
              <a:t>.</a:t>
            </a:r>
            <a:endParaRPr lang="en-US" dirty="0"/>
          </a:p>
        </p:txBody>
      </p:sp>
    </p:spTree>
    <p:extLst>
      <p:ext uri="{BB962C8B-B14F-4D97-AF65-F5344CB8AC3E}">
        <p14:creationId xmlns:p14="http://schemas.microsoft.com/office/powerpoint/2010/main" val="34303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32</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You can create multiple indexes on the same set of columns if the indexes are of different types, use different partitioning, or have different uniqueness properties. For example, you can create a B-tree index and a bitmap index on the same set of columns.</a:t>
            </a:r>
          </a:p>
          <a:p>
            <a:pPr lvl="1"/>
            <a:r>
              <a:rPr lang="en-US" altLang="en-US" dirty="0"/>
              <a:t>Similarly, you can create a unique and non-unique index on the same set of columns.</a:t>
            </a:r>
          </a:p>
          <a:p>
            <a:pPr lvl="1"/>
            <a:r>
              <a:rPr lang="en-US" altLang="en-US" dirty="0"/>
              <a:t>When you have multiple indexes on the same set of columns, only one of these indexes can be visible at a time</a:t>
            </a:r>
            <a:r>
              <a:rPr lang="en-US" altLang="en-US" dirty="0" smtClean="0"/>
              <a:t>.</a:t>
            </a:r>
            <a:endParaRPr lang="en-US" dirty="0"/>
          </a:p>
        </p:txBody>
      </p:sp>
    </p:spTree>
    <p:extLst>
      <p:ext uri="{BB962C8B-B14F-4D97-AF65-F5344CB8AC3E}">
        <p14:creationId xmlns:p14="http://schemas.microsoft.com/office/powerpoint/2010/main" val="37839031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33</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marL="685800" lvl="1" indent="-288925">
              <a:buFont typeface="+mj-lt"/>
              <a:buAutoNum type="arabicPeriod"/>
            </a:pPr>
            <a:r>
              <a:rPr lang="en-US" altLang="en-US" dirty="0"/>
              <a:t>The code example shows the creation of a B-tree index, </a:t>
            </a:r>
            <a:r>
              <a:rPr lang="en-US" altLang="en-US" dirty="0">
                <a:latin typeface="Courier New" pitchFamily="49" charset="0"/>
                <a:cs typeface="Courier New" pitchFamily="49" charset="0"/>
              </a:rPr>
              <a:t>emp_id_name_ix1</a:t>
            </a:r>
            <a:r>
              <a:rPr lang="en-US" altLang="en-US" dirty="0"/>
              <a:t>, on the </a:t>
            </a:r>
            <a:r>
              <a:rPr lang="en-US" altLang="en-US" dirty="0" err="1">
                <a:latin typeface="Courier New" pitchFamily="49" charset="0"/>
                <a:cs typeface="Courier New" pitchFamily="49" charset="0"/>
              </a:rPr>
              <a:t>employee_id</a:t>
            </a:r>
            <a:r>
              <a:rPr lang="en-US" altLang="en-US" dirty="0"/>
              <a:t> and </a:t>
            </a:r>
            <a:r>
              <a:rPr lang="en-US" altLang="en-US" dirty="0" err="1">
                <a:latin typeface="Courier New" pitchFamily="49" charset="0"/>
                <a:cs typeface="Courier New" pitchFamily="49" charset="0"/>
              </a:rPr>
              <a:t>first_name</a:t>
            </a:r>
            <a:r>
              <a:rPr lang="en-US" altLang="en-US" dirty="0"/>
              <a:t> column of the employees table in the </a:t>
            </a:r>
            <a:r>
              <a:rPr lang="en-US" altLang="en-US" dirty="0">
                <a:latin typeface="Courier New" pitchFamily="49" charset="0"/>
                <a:cs typeface="Courier New" pitchFamily="49" charset="0"/>
              </a:rPr>
              <a:t>HR</a:t>
            </a:r>
            <a:r>
              <a:rPr lang="en-US" altLang="en-US" dirty="0"/>
              <a:t> schema. By default, Oracle Server creates a B-tree index. In a B-tree, you traverse the branches until you get to the node that has the data you are searching for.</a:t>
            </a:r>
          </a:p>
          <a:p>
            <a:pPr marL="685800" lvl="1" indent="-288925">
              <a:buFont typeface="+mj-lt"/>
              <a:buAutoNum type="arabicPeriod"/>
            </a:pPr>
            <a:r>
              <a:rPr lang="en-US" altLang="en-US" dirty="0"/>
              <a:t>After the creation of the index, it is altered to make it invisible. </a:t>
            </a:r>
          </a:p>
          <a:p>
            <a:pPr marL="685800" lvl="1" indent="-288925">
              <a:buFont typeface="+mj-lt"/>
              <a:buAutoNum type="arabicPeriod"/>
            </a:pPr>
            <a:r>
              <a:rPr lang="en-US" altLang="en-US" dirty="0"/>
              <a:t>Then a bitmap index is created on the </a:t>
            </a:r>
            <a:r>
              <a:rPr lang="en-US" altLang="en-US" dirty="0" err="1">
                <a:latin typeface="Courier New" pitchFamily="49" charset="0"/>
                <a:cs typeface="Courier New" pitchFamily="49" charset="0"/>
              </a:rPr>
              <a:t>employee_id</a:t>
            </a:r>
            <a:r>
              <a:rPr lang="en-US" altLang="en-US" dirty="0"/>
              <a:t> and </a:t>
            </a:r>
            <a:r>
              <a:rPr lang="en-US" altLang="en-US" dirty="0" err="1">
                <a:latin typeface="Courier New" pitchFamily="49" charset="0"/>
                <a:cs typeface="Courier New" pitchFamily="49" charset="0"/>
              </a:rPr>
              <a:t>first_name</a:t>
            </a:r>
            <a:r>
              <a:rPr lang="en-US" altLang="en-US" dirty="0"/>
              <a:t> column of the </a:t>
            </a:r>
            <a:r>
              <a:rPr lang="en-US" altLang="en-US" dirty="0">
                <a:latin typeface="Courier New" pitchFamily="49" charset="0"/>
                <a:cs typeface="Courier New" pitchFamily="49" charset="0"/>
              </a:rPr>
              <a:t>employees</a:t>
            </a:r>
            <a:r>
              <a:rPr lang="en-US" altLang="en-US" dirty="0"/>
              <a:t> table in the </a:t>
            </a:r>
            <a:r>
              <a:rPr lang="en-US" altLang="en-US" dirty="0">
                <a:latin typeface="Courier New" pitchFamily="49" charset="0"/>
                <a:cs typeface="Courier New" pitchFamily="49" charset="0"/>
              </a:rPr>
              <a:t>HR</a:t>
            </a:r>
            <a:r>
              <a:rPr lang="en-US" altLang="en-US" dirty="0"/>
              <a:t> schema. The bitmap index, </a:t>
            </a:r>
            <a:r>
              <a:rPr lang="en-US" altLang="en-US" dirty="0">
                <a:latin typeface="Courier New" pitchFamily="49" charset="0"/>
                <a:cs typeface="Courier New" pitchFamily="49" charset="0"/>
              </a:rPr>
              <a:t>emp_id_name_ix2</a:t>
            </a:r>
            <a:r>
              <a:rPr lang="en-US" altLang="en-US" dirty="0"/>
              <a:t>, is visible by default.</a:t>
            </a:r>
          </a:p>
          <a:p>
            <a:endParaRPr lang="en-US" dirty="0"/>
          </a:p>
        </p:txBody>
      </p:sp>
    </p:spTree>
    <p:extLst>
      <p:ext uri="{BB962C8B-B14F-4D97-AF65-F5344CB8AC3E}">
        <p14:creationId xmlns:p14="http://schemas.microsoft.com/office/powerpoint/2010/main" val="44907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34</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You query the </a:t>
            </a:r>
            <a:r>
              <a:rPr lang="en-US" altLang="en-US" dirty="0">
                <a:latin typeface="Courier New" pitchFamily="49" charset="0"/>
              </a:rPr>
              <a:t>USER_INDEXES</a:t>
            </a:r>
            <a:r>
              <a:rPr lang="en-US" altLang="en-US" dirty="0"/>
              <a:t> view to find out the names of your indexes, the table name on which the index is created, and whether the index is unique.</a:t>
            </a:r>
          </a:p>
          <a:p>
            <a:pPr lvl="1"/>
            <a:r>
              <a:rPr lang="en-US" altLang="en-US" b="1" dirty="0"/>
              <a:t>Note:</a:t>
            </a:r>
            <a:r>
              <a:rPr lang="en-US" altLang="en-US" dirty="0"/>
              <a:t> For a complete listing and description of the columns in the </a:t>
            </a:r>
            <a:r>
              <a:rPr lang="en-US" altLang="en-US" dirty="0">
                <a:latin typeface="Courier New" pitchFamily="49" charset="0"/>
              </a:rPr>
              <a:t>USER_INDEXES</a:t>
            </a:r>
            <a:r>
              <a:rPr lang="en-US" altLang="en-US" dirty="0"/>
              <a:t> view, see “</a:t>
            </a:r>
            <a:r>
              <a:rPr lang="en-US" altLang="en-US" dirty="0">
                <a:latin typeface="Courier New" pitchFamily="49" charset="0"/>
              </a:rPr>
              <a:t>USER_INDEXES</a:t>
            </a:r>
            <a:r>
              <a:rPr lang="en-US" altLang="en-US" dirty="0"/>
              <a:t>” in </a:t>
            </a:r>
            <a:r>
              <a:rPr lang="en-US" altLang="en-US" i="1" dirty="0"/>
              <a:t>Oracle® Database Reference 19c</a:t>
            </a:r>
            <a:r>
              <a:rPr lang="en-US" altLang="en-US" dirty="0"/>
              <a:t>.</a:t>
            </a:r>
          </a:p>
          <a:p>
            <a:endParaRPr lang="en-US" altLang="en-US" dirty="0"/>
          </a:p>
          <a:p>
            <a:endParaRPr lang="en-US" dirty="0"/>
          </a:p>
        </p:txBody>
      </p:sp>
    </p:spTree>
    <p:extLst>
      <p:ext uri="{BB962C8B-B14F-4D97-AF65-F5344CB8AC3E}">
        <p14:creationId xmlns:p14="http://schemas.microsoft.com/office/powerpoint/2010/main" val="3953574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35</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In example </a:t>
            </a:r>
            <a:r>
              <a:rPr lang="en-US" altLang="en-US" b="1" dirty="0"/>
              <a:t>1</a:t>
            </a:r>
            <a:r>
              <a:rPr lang="en-US" altLang="en-US" dirty="0"/>
              <a:t> in the slide, the </a:t>
            </a:r>
            <a:r>
              <a:rPr lang="en-US" altLang="en-US" dirty="0">
                <a:latin typeface="Courier New" pitchFamily="49" charset="0"/>
              </a:rPr>
              <a:t>USER_INDEXES</a:t>
            </a:r>
            <a:r>
              <a:rPr lang="en-US" altLang="en-US" dirty="0"/>
              <a:t> view is queried to find the name of the index, name of the table on which the index is created, and whether the index is unique.</a:t>
            </a:r>
          </a:p>
          <a:p>
            <a:pPr lvl="1"/>
            <a:r>
              <a:rPr lang="en-US" altLang="en-US" dirty="0"/>
              <a:t>In example </a:t>
            </a:r>
            <a:r>
              <a:rPr lang="en-US" altLang="en-US" b="1" dirty="0"/>
              <a:t>2</a:t>
            </a:r>
            <a:r>
              <a:rPr lang="en-US" altLang="en-US" dirty="0"/>
              <a:t> in the slide, </a:t>
            </a:r>
            <a:r>
              <a:rPr lang="en-US" altLang="en-US" dirty="0">
                <a:ea typeface="Arial Unicode MS" pitchFamily="34" charset="-128"/>
                <a:cs typeface="Arial Unicode MS" pitchFamily="34" charset="-128"/>
              </a:rPr>
              <a:t>observe that the Oracle Server gives a generic name to the index that is created for the </a:t>
            </a:r>
            <a:r>
              <a:rPr lang="en-US" altLang="en-US" dirty="0">
                <a:latin typeface="Courier New" pitchFamily="49" charset="0"/>
                <a:cs typeface="Courier New" pitchFamily="49" charset="0"/>
              </a:rPr>
              <a:t>PRIMARY</a:t>
            </a:r>
            <a:r>
              <a:rPr lang="en-US" altLang="en-US" dirty="0">
                <a:ea typeface="Arial Unicode MS" pitchFamily="34" charset="-128"/>
                <a:cs typeface="Arial Unicode MS" pitchFamily="34" charset="-128"/>
              </a:rPr>
              <a:t> </a:t>
            </a:r>
            <a:r>
              <a:rPr lang="en-US" altLang="en-US" dirty="0">
                <a:latin typeface="Courier New" pitchFamily="49" charset="0"/>
                <a:cs typeface="Courier New" pitchFamily="49" charset="0"/>
              </a:rPr>
              <a:t>KEY</a:t>
            </a:r>
            <a:r>
              <a:rPr lang="en-US" altLang="en-US" dirty="0">
                <a:ea typeface="Arial Unicode MS" pitchFamily="34" charset="-128"/>
                <a:cs typeface="Arial Unicode MS" pitchFamily="34" charset="-128"/>
              </a:rPr>
              <a:t> column. </a:t>
            </a:r>
            <a:r>
              <a:rPr lang="en-US" altLang="en-US" dirty="0"/>
              <a:t>The </a:t>
            </a:r>
            <a:r>
              <a:rPr lang="en-US" altLang="en-US" dirty="0">
                <a:latin typeface="Courier New" pitchFamily="49" charset="0"/>
              </a:rPr>
              <a:t>EMP_LIB</a:t>
            </a:r>
            <a:r>
              <a:rPr lang="en-US" altLang="en-US" dirty="0"/>
              <a:t> table is created by using the following code:</a:t>
            </a:r>
          </a:p>
          <a:p>
            <a:pPr marL="857250" lvl="4"/>
            <a:r>
              <a:rPr lang="en-US" altLang="en-US" dirty="0">
                <a:solidFill>
                  <a:schemeClr val="tx1"/>
                </a:solidFill>
              </a:rPr>
              <a:t>CREATE TABLE </a:t>
            </a:r>
            <a:r>
              <a:rPr lang="en-US" altLang="en-US" dirty="0" err="1">
                <a:solidFill>
                  <a:schemeClr val="tx1"/>
                </a:solidFill>
              </a:rPr>
              <a:t>emp_lib</a:t>
            </a:r>
            <a:endParaRPr lang="en-US" altLang="en-US" dirty="0">
              <a:solidFill>
                <a:schemeClr val="tx1"/>
              </a:solidFill>
            </a:endParaRPr>
          </a:p>
          <a:p>
            <a:pPr marL="857250" lvl="4"/>
            <a:r>
              <a:rPr lang="en-US" altLang="en-US" dirty="0">
                <a:solidFill>
                  <a:schemeClr val="tx1"/>
                </a:solidFill>
              </a:rPr>
              <a:t>   (</a:t>
            </a:r>
            <a:r>
              <a:rPr lang="en-US" altLang="en-US" dirty="0" err="1">
                <a:solidFill>
                  <a:schemeClr val="tx1"/>
                </a:solidFill>
              </a:rPr>
              <a:t>book_id</a:t>
            </a:r>
            <a:r>
              <a:rPr lang="en-US" altLang="en-US" dirty="0">
                <a:solidFill>
                  <a:schemeClr val="tx1"/>
                </a:solidFill>
              </a:rPr>
              <a:t> NUMBER(6) PRIMARY KEY,</a:t>
            </a:r>
            <a:br>
              <a:rPr lang="en-US" altLang="en-US" dirty="0">
                <a:solidFill>
                  <a:schemeClr val="tx1"/>
                </a:solidFill>
              </a:rPr>
            </a:br>
            <a:r>
              <a:rPr lang="en-US" altLang="en-US" dirty="0">
                <a:solidFill>
                  <a:schemeClr val="tx1"/>
                </a:solidFill>
              </a:rPr>
              <a:t>    title VARCHAR2(25),</a:t>
            </a:r>
          </a:p>
          <a:p>
            <a:pPr marL="857250" lvl="4"/>
            <a:r>
              <a:rPr lang="en-US" altLang="en-US" dirty="0">
                <a:solidFill>
                  <a:schemeClr val="tx1"/>
                </a:solidFill>
              </a:rPr>
              <a:t>    category VARCHAR2(20));</a:t>
            </a:r>
          </a:p>
          <a:p>
            <a:endParaRPr lang="en-US" altLang="en-US" dirty="0"/>
          </a:p>
          <a:p>
            <a:endParaRPr lang="en-US" dirty="0"/>
          </a:p>
        </p:txBody>
      </p:sp>
    </p:spTree>
    <p:extLst>
      <p:ext uri="{BB962C8B-B14F-4D97-AF65-F5344CB8AC3E}">
        <p14:creationId xmlns:p14="http://schemas.microsoft.com/office/powerpoint/2010/main" val="36826584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36</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The </a:t>
            </a:r>
            <a:r>
              <a:rPr lang="en-US" altLang="en-US" dirty="0">
                <a:latin typeface="Courier New" pitchFamily="49" charset="0"/>
              </a:rPr>
              <a:t>USER_IND_COLUMNS</a:t>
            </a:r>
            <a:r>
              <a:rPr lang="en-US" altLang="en-US" dirty="0"/>
              <a:t> dictionary view provides information, such as the name of the index, name of the indexed table, name of a column within the index, and the column’s position within the index.</a:t>
            </a:r>
          </a:p>
          <a:p>
            <a:pPr lvl="1"/>
            <a:r>
              <a:rPr lang="en-US" altLang="en-US" dirty="0"/>
              <a:t>For the example in the slide, the </a:t>
            </a:r>
            <a:r>
              <a:rPr lang="en-US" altLang="en-US" dirty="0" err="1">
                <a:latin typeface="Courier New" pitchFamily="49" charset="0"/>
              </a:rPr>
              <a:t>emp_test</a:t>
            </a:r>
            <a:r>
              <a:rPr lang="en-US" altLang="en-US" dirty="0"/>
              <a:t> table and </a:t>
            </a:r>
            <a:r>
              <a:rPr lang="en-US" altLang="en-US" dirty="0">
                <a:latin typeface="Courier New" pitchFamily="49" charset="0"/>
              </a:rPr>
              <a:t>LNAME_IDX</a:t>
            </a:r>
            <a:r>
              <a:rPr lang="en-US" altLang="en-US" dirty="0"/>
              <a:t> index are created by using the following code:</a:t>
            </a:r>
          </a:p>
          <a:p>
            <a:pPr marL="857250" lvl="4"/>
            <a:r>
              <a:rPr lang="en-US" altLang="en-US" dirty="0"/>
              <a:t>CREATE TABLE </a:t>
            </a:r>
            <a:r>
              <a:rPr lang="en-US" altLang="en-US" dirty="0" err="1"/>
              <a:t>emp_test</a:t>
            </a:r>
            <a:r>
              <a:rPr lang="en-US" altLang="en-US" dirty="0"/>
              <a:t> AS SELECT * FROM employees;</a:t>
            </a:r>
          </a:p>
          <a:p>
            <a:pPr marL="857250" lvl="4"/>
            <a:r>
              <a:rPr lang="en-US" altLang="en-US" dirty="0"/>
              <a:t>CREATE INDEX </a:t>
            </a:r>
            <a:r>
              <a:rPr lang="en-US" altLang="en-US" dirty="0" err="1"/>
              <a:t>lname_idx</a:t>
            </a:r>
            <a:r>
              <a:rPr lang="en-US" altLang="en-US" dirty="0"/>
              <a:t> ON </a:t>
            </a:r>
            <a:r>
              <a:rPr lang="en-US" altLang="en-US" dirty="0" err="1"/>
              <a:t>emp_test</a:t>
            </a:r>
            <a:r>
              <a:rPr lang="en-US" altLang="en-US" dirty="0"/>
              <a:t>(</a:t>
            </a:r>
            <a:r>
              <a:rPr lang="en-US" altLang="en-US" dirty="0" err="1"/>
              <a:t>last_name</a:t>
            </a:r>
            <a:r>
              <a:rPr lang="en-US" altLang="en-US" dirty="0"/>
              <a:t>);</a:t>
            </a:r>
          </a:p>
          <a:p>
            <a:endParaRPr lang="en-US" altLang="en-US" dirty="0"/>
          </a:p>
          <a:p>
            <a:endParaRPr lang="en-US" dirty="0"/>
          </a:p>
        </p:txBody>
      </p:sp>
    </p:spTree>
    <p:extLst>
      <p:ext uri="{BB962C8B-B14F-4D97-AF65-F5344CB8AC3E}">
        <p14:creationId xmlns:p14="http://schemas.microsoft.com/office/powerpoint/2010/main" val="1998574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37</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t>You cannot modify indexes. To change an index, you must drop it and then re-create it. </a:t>
            </a:r>
          </a:p>
          <a:p>
            <a:pPr lvl="1" eaLnBrk="1" hangingPunct="1"/>
            <a:r>
              <a:rPr lang="en-US" altLang="en-US" dirty="0"/>
              <a:t>You can remove an index definition from the data dictionary by issuing the </a:t>
            </a:r>
            <a:r>
              <a:rPr lang="en-US" altLang="en-US" dirty="0">
                <a:solidFill>
                  <a:schemeClr val="tx1"/>
                </a:solidFill>
                <a:latin typeface="Courier New" pitchFamily="49" charset="0"/>
              </a:rPr>
              <a:t>DROP</a:t>
            </a:r>
            <a:r>
              <a:rPr lang="en-US" altLang="en-US" dirty="0">
                <a:solidFill>
                  <a:schemeClr val="tx1"/>
                </a:solidFill>
              </a:rPr>
              <a:t> </a:t>
            </a:r>
            <a:r>
              <a:rPr lang="en-US" altLang="en-US" dirty="0">
                <a:solidFill>
                  <a:schemeClr val="tx1"/>
                </a:solidFill>
                <a:latin typeface="Courier New" pitchFamily="49" charset="0"/>
              </a:rPr>
              <a:t>INDEX</a:t>
            </a:r>
            <a:r>
              <a:rPr lang="en-US" altLang="en-US" dirty="0">
                <a:solidFill>
                  <a:schemeClr val="tx1"/>
                </a:solidFill>
              </a:rPr>
              <a:t> statement.</a:t>
            </a:r>
            <a:r>
              <a:rPr lang="en-US" altLang="en-US" dirty="0"/>
              <a:t> To drop an index, you must be the owner of the index or have the </a:t>
            </a:r>
            <a:r>
              <a:rPr lang="en-US" altLang="en-US" dirty="0">
                <a:solidFill>
                  <a:schemeClr val="tx1"/>
                </a:solidFill>
                <a:latin typeface="Courier New" pitchFamily="49" charset="0"/>
              </a:rPr>
              <a:t>DROP</a:t>
            </a:r>
            <a:r>
              <a:rPr lang="en-US" altLang="en-US" dirty="0">
                <a:solidFill>
                  <a:schemeClr val="tx1"/>
                </a:solidFill>
              </a:rPr>
              <a:t> </a:t>
            </a:r>
            <a:r>
              <a:rPr lang="en-US" altLang="en-US" dirty="0">
                <a:solidFill>
                  <a:schemeClr val="tx1"/>
                </a:solidFill>
                <a:latin typeface="Courier New" pitchFamily="49" charset="0"/>
              </a:rPr>
              <a:t>ANY</a:t>
            </a:r>
            <a:r>
              <a:rPr lang="en-US" altLang="en-US" dirty="0">
                <a:solidFill>
                  <a:schemeClr val="tx1"/>
                </a:solidFill>
              </a:rPr>
              <a:t> </a:t>
            </a:r>
            <a:r>
              <a:rPr lang="en-US" altLang="en-US" dirty="0">
                <a:solidFill>
                  <a:schemeClr val="tx1"/>
                </a:solidFill>
                <a:latin typeface="Courier New" pitchFamily="49" charset="0"/>
              </a:rPr>
              <a:t>INDEX</a:t>
            </a:r>
            <a:r>
              <a:rPr lang="en-US" altLang="en-US" dirty="0">
                <a:solidFill>
                  <a:schemeClr val="tx1"/>
                </a:solidFill>
              </a:rPr>
              <a:t> privilege.</a:t>
            </a:r>
          </a:p>
          <a:p>
            <a:pPr lvl="1" eaLnBrk="1" hangingPunct="1"/>
            <a:r>
              <a:rPr lang="en-US" altLang="en-US" dirty="0"/>
              <a:t>In the syntax, </a:t>
            </a:r>
            <a:r>
              <a:rPr lang="en-US" altLang="en-US" i="1" dirty="0">
                <a:latin typeface="Courier New" pitchFamily="49" charset="0"/>
              </a:rPr>
              <a:t>index</a:t>
            </a:r>
            <a:r>
              <a:rPr lang="en-US" altLang="en-US" dirty="0"/>
              <a:t> is the name of the index.</a:t>
            </a:r>
          </a:p>
          <a:p>
            <a:pPr lvl="1"/>
            <a:r>
              <a:rPr lang="en-US" altLang="en-US" dirty="0"/>
              <a:t>You can drop an index by using the </a:t>
            </a:r>
            <a:r>
              <a:rPr lang="en-US" altLang="en-US" dirty="0">
                <a:latin typeface="Courier New" pitchFamily="49" charset="0"/>
                <a:cs typeface="Courier New" pitchFamily="49" charset="0"/>
              </a:rPr>
              <a:t>ONLINE</a:t>
            </a:r>
            <a:r>
              <a:rPr lang="en-US" altLang="en-US" dirty="0"/>
              <a:t> keyword: </a:t>
            </a:r>
          </a:p>
          <a:p>
            <a:pPr lvl="4" eaLnBrk="1" hangingPunct="1"/>
            <a:r>
              <a:rPr lang="en-US" altLang="en-US" dirty="0">
                <a:cs typeface="Courier New" pitchFamily="49" charset="0"/>
              </a:rPr>
              <a:t>	DROP INDEX </a:t>
            </a:r>
            <a:r>
              <a:rPr lang="en-US" altLang="en-US" dirty="0" err="1">
                <a:cs typeface="Courier New" pitchFamily="49" charset="0"/>
              </a:rPr>
              <a:t>emp_indx</a:t>
            </a:r>
            <a:r>
              <a:rPr lang="en-US" altLang="en-US" dirty="0">
                <a:cs typeface="Courier New" pitchFamily="49" charset="0"/>
              </a:rPr>
              <a:t> ONLINE;</a:t>
            </a:r>
          </a:p>
          <a:p>
            <a:pPr lvl="1" eaLnBrk="1" hangingPunct="1"/>
            <a:r>
              <a:rPr lang="en-US" altLang="en-US" dirty="0"/>
              <a:t>Specify </a:t>
            </a:r>
            <a:r>
              <a:rPr lang="en-US" altLang="en-US" dirty="0">
                <a:latin typeface="Courier New" pitchFamily="49" charset="0"/>
                <a:cs typeface="Courier New" pitchFamily="49" charset="0"/>
              </a:rPr>
              <a:t>ONLINE</a:t>
            </a:r>
            <a:r>
              <a:rPr lang="en-US" altLang="en-US" dirty="0"/>
              <a:t> to indicate that DML operations on the table are allowed while dropping the index.</a:t>
            </a:r>
          </a:p>
          <a:p>
            <a:pPr lvl="1" eaLnBrk="1" hangingPunct="1"/>
            <a:r>
              <a:rPr lang="en-US" altLang="en-US" b="1" dirty="0"/>
              <a:t>Note:</a:t>
            </a:r>
            <a:r>
              <a:rPr lang="en-US" altLang="en-US" dirty="0"/>
              <a:t> If you drop a table, indexes and constraints are automatically dropped, but views remain.</a:t>
            </a:r>
          </a:p>
          <a:p>
            <a:endParaRPr lang="en-US" altLang="en-US" dirty="0"/>
          </a:p>
          <a:p>
            <a:endParaRPr lang="en-US" dirty="0"/>
          </a:p>
        </p:txBody>
      </p:sp>
    </p:spTree>
    <p:extLst>
      <p:ext uri="{BB962C8B-B14F-4D97-AF65-F5344CB8AC3E}">
        <p14:creationId xmlns:p14="http://schemas.microsoft.com/office/powerpoint/2010/main" val="30731269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38</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In this lesson, you should have learned about database objects, such as sequences, indexes, and synonyms.</a:t>
            </a:r>
          </a:p>
          <a:p>
            <a:pPr lvl="1"/>
            <a:endParaRPr lang="en-US" dirty="0"/>
          </a:p>
        </p:txBody>
      </p:sp>
    </p:spTree>
    <p:extLst>
      <p:ext uri="{BB962C8B-B14F-4D97-AF65-F5344CB8AC3E}">
        <p14:creationId xmlns:p14="http://schemas.microsoft.com/office/powerpoint/2010/main" val="4083320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39</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This lesson’s practice provides you with a variety of exercises in creating and using a sequence, an index, and a synonym. You also learn how to query the data dictionary views for sequence, synonyms, and index information.</a:t>
            </a:r>
          </a:p>
          <a:p>
            <a:pPr lvl="1"/>
            <a:endParaRPr lang="en-US" dirty="0"/>
          </a:p>
        </p:txBody>
      </p:sp>
    </p:spTree>
    <p:extLst>
      <p:ext uri="{BB962C8B-B14F-4D97-AF65-F5344CB8AC3E}">
        <p14:creationId xmlns:p14="http://schemas.microsoft.com/office/powerpoint/2010/main" val="1194189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4</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This section discusses the overview of sequences. You will learn how to create, modify, and use sequences. You will also learn about the </a:t>
            </a:r>
            <a:r>
              <a:rPr lang="en-US" altLang="en-US" dirty="0">
                <a:latin typeface="Courier New" pitchFamily="49" charset="0"/>
                <a:cs typeface="Courier New" pitchFamily="49" charset="0"/>
              </a:rPr>
              <a:t>NEXTVAL</a:t>
            </a:r>
            <a:r>
              <a:rPr lang="en-US" altLang="en-US" dirty="0"/>
              <a:t> and </a:t>
            </a:r>
            <a:r>
              <a:rPr lang="en-US" altLang="en-US" dirty="0">
                <a:latin typeface="Courier New" pitchFamily="49" charset="0"/>
                <a:cs typeface="Courier New" pitchFamily="49" charset="0"/>
              </a:rPr>
              <a:t>CURRVAL</a:t>
            </a:r>
            <a:r>
              <a:rPr lang="en-US" altLang="en-US" dirty="0"/>
              <a:t> </a:t>
            </a:r>
            <a:r>
              <a:rPr lang="en-US" altLang="en-US" dirty="0" err="1"/>
              <a:t>pseudocolumns</a:t>
            </a:r>
            <a:r>
              <a:rPr lang="en-US" altLang="en-US" dirty="0"/>
              <a:t> and how to use them in creating default values for a column.</a:t>
            </a:r>
          </a:p>
          <a:p>
            <a:pPr lvl="1"/>
            <a:endParaRPr lang="en-US" dirty="0"/>
          </a:p>
        </p:txBody>
      </p:sp>
    </p:spTree>
    <p:extLst>
      <p:ext uri="{BB962C8B-B14F-4D97-AF65-F5344CB8AC3E}">
        <p14:creationId xmlns:p14="http://schemas.microsoft.com/office/powerpoint/2010/main" val="19649355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062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smtClean="0"/>
              <a:t>Oracle Database 19c: SQL Workshop   13 - </a:t>
            </a:r>
            <a:fld id="{7C951E65-0BAA-4B24-AD87-683F8269D8DB}" type="slidenum">
              <a:rPr lang="en-US" smtClean="0"/>
              <a:pPr/>
              <a:t>5</a:t>
            </a:fld>
            <a:endParaRPr lang="en-US" dirty="0"/>
          </a:p>
        </p:txBody>
      </p:sp>
      <p:sp>
        <p:nvSpPr>
          <p:cNvPr id="9" name="Slide Image Placeholder 8"/>
          <p:cNvSpPr>
            <a:spLocks noGrp="1" noRot="1" noChangeAspect="1"/>
          </p:cNvSpPr>
          <p:nvPr>
            <p:ph type="sldImg"/>
          </p:nvPr>
        </p:nvSpPr>
        <p:spPr/>
      </p:sp>
      <p:sp>
        <p:nvSpPr>
          <p:cNvPr id="10" name="Notes Placeholder 9"/>
          <p:cNvSpPr>
            <a:spLocks noGrp="1"/>
          </p:cNvSpPr>
          <p:nvPr>
            <p:ph type="body" idx="1"/>
          </p:nvPr>
        </p:nvSpPr>
        <p:spPr/>
        <p:txBody>
          <a:bodyPr/>
          <a:lstStyle/>
          <a:p>
            <a:pPr lvl="1"/>
            <a:r>
              <a:rPr lang="en-US" dirty="0" err="1"/>
              <a:t>OracleKart</a:t>
            </a:r>
            <a:r>
              <a:rPr lang="en-US" dirty="0"/>
              <a:t> is an online e-commerce company selling a variety of goods. The back-end database maintains a table for all orders placed by the customers. Each order requires a unique ID to store the order information correctly. How do you think </a:t>
            </a:r>
            <a:r>
              <a:rPr lang="en-US" dirty="0" err="1"/>
              <a:t>OracleKart</a:t>
            </a:r>
            <a:r>
              <a:rPr lang="en-US" dirty="0"/>
              <a:t> will generate the </a:t>
            </a:r>
            <a:r>
              <a:rPr lang="en-US" dirty="0" err="1">
                <a:latin typeface="Courier New"/>
              </a:rPr>
              <a:t>order_id</a:t>
            </a:r>
            <a:r>
              <a:rPr lang="en-US" dirty="0">
                <a:latin typeface="Courier New"/>
              </a:rPr>
              <a:t> </a:t>
            </a:r>
            <a:r>
              <a:rPr lang="en-US" dirty="0"/>
              <a:t>in the </a:t>
            </a:r>
            <a:r>
              <a:rPr lang="en-US" dirty="0">
                <a:latin typeface="Courier New"/>
              </a:rPr>
              <a:t>ORDERS </a:t>
            </a:r>
            <a:r>
              <a:rPr lang="en-US" dirty="0"/>
              <a:t>table? Should an administrator manually insert a unique </a:t>
            </a:r>
            <a:r>
              <a:rPr lang="en-US" dirty="0" err="1">
                <a:latin typeface="Courier New"/>
              </a:rPr>
              <a:t>order_id</a:t>
            </a:r>
            <a:r>
              <a:rPr lang="en-US" dirty="0">
                <a:latin typeface="Courier New"/>
              </a:rPr>
              <a:t> </a:t>
            </a:r>
            <a:r>
              <a:rPr lang="en-US" dirty="0"/>
              <a:t>each time an order is placed?</a:t>
            </a:r>
          </a:p>
          <a:p>
            <a:pPr lvl="1"/>
            <a:r>
              <a:rPr lang="en-US" dirty="0"/>
              <a:t>Brian, the DBA, is aware that manually generating unique IDs is not efficient. An error can cause incorrect data mapping, which will lead to incorrect order delivery. For data integrity and work efficiency, Brian can make use of SQL sequence to generate order IDs automatically. </a:t>
            </a:r>
          </a:p>
          <a:p>
            <a:pPr lvl="1"/>
            <a:r>
              <a:rPr lang="en-US" dirty="0"/>
              <a:t>To solve scenarios like the above, SQL provides sequences. Using a sequence, you can generate a unique sequence of numbers according to your need. Let us look into some more advantages of a sequence and learn how to use it in a SQL query.</a:t>
            </a:r>
          </a:p>
          <a:p>
            <a:endParaRPr lang="en-US" sz="1100" b="0" dirty="0"/>
          </a:p>
          <a:p>
            <a:endParaRPr lang="en-US" dirty="0"/>
          </a:p>
        </p:txBody>
      </p:sp>
    </p:spTree>
    <p:extLst>
      <p:ext uri="{BB962C8B-B14F-4D97-AF65-F5344CB8AC3E}">
        <p14:creationId xmlns:p14="http://schemas.microsoft.com/office/powerpoint/2010/main" val="2842045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6</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t>As shown in the slide, there are several other objects in a database in addition to </a:t>
            </a:r>
            <a:r>
              <a:rPr lang="en-US" altLang="en-US" b="1" dirty="0"/>
              <a:t>tables</a:t>
            </a:r>
            <a:r>
              <a:rPr lang="en-US" altLang="en-US" dirty="0"/>
              <a:t>. </a:t>
            </a:r>
          </a:p>
          <a:p>
            <a:pPr lvl="1" eaLnBrk="1" hangingPunct="1"/>
            <a:r>
              <a:rPr lang="en-US" altLang="en-US" dirty="0"/>
              <a:t>With </a:t>
            </a:r>
            <a:r>
              <a:rPr lang="en-US" altLang="en-US" b="1" dirty="0"/>
              <a:t>views</a:t>
            </a:r>
            <a:r>
              <a:rPr lang="en-US" altLang="en-US" dirty="0"/>
              <a:t>, you can present and hide data from the tables.</a:t>
            </a:r>
          </a:p>
          <a:p>
            <a:pPr lvl="1" eaLnBrk="1" hangingPunct="1"/>
            <a:r>
              <a:rPr lang="en-US" altLang="en-US" dirty="0"/>
              <a:t>Many applications require the use of unique numbers as primary key values. You can either build code into the application to handle this requirement or use a </a:t>
            </a:r>
            <a:r>
              <a:rPr lang="en-US" altLang="en-US" b="1" dirty="0"/>
              <a:t>sequence</a:t>
            </a:r>
            <a:r>
              <a:rPr lang="en-US" altLang="en-US" dirty="0"/>
              <a:t> to generate unique numbers.</a:t>
            </a:r>
          </a:p>
          <a:p>
            <a:pPr lvl="1" eaLnBrk="1" hangingPunct="1"/>
            <a:r>
              <a:rPr lang="en-US" altLang="en-US" dirty="0"/>
              <a:t>If you want to improve the performance of data retrieval queries, you should consider creating an </a:t>
            </a:r>
            <a:r>
              <a:rPr lang="en-US" altLang="en-US" b="1" dirty="0"/>
              <a:t>index</a:t>
            </a:r>
            <a:r>
              <a:rPr lang="en-US" altLang="en-US" dirty="0"/>
              <a:t>. You can also use indexes to enforce uniqueness on a column or a collection of columns.</a:t>
            </a:r>
          </a:p>
          <a:p>
            <a:pPr lvl="1" eaLnBrk="1" hangingPunct="1"/>
            <a:r>
              <a:rPr lang="en-US" altLang="en-US" dirty="0"/>
              <a:t>You can provide alternative names for objects by using </a:t>
            </a:r>
            <a:r>
              <a:rPr lang="en-US" altLang="en-US" b="1" dirty="0"/>
              <a:t>synonyms</a:t>
            </a:r>
            <a:r>
              <a:rPr lang="en-US" altLang="en-US" dirty="0"/>
              <a:t>.</a:t>
            </a:r>
          </a:p>
          <a:p>
            <a:endParaRPr lang="en-US" dirty="0"/>
          </a:p>
        </p:txBody>
      </p:sp>
    </p:spTree>
    <p:extLst>
      <p:ext uri="{BB962C8B-B14F-4D97-AF65-F5344CB8AC3E}">
        <p14:creationId xmlns:p14="http://schemas.microsoft.com/office/powerpoint/2010/main" val="2631405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7</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solidFill>
                  <a:schemeClr val="tx1"/>
                </a:solidFill>
              </a:rPr>
              <a:t>What is a schema?</a:t>
            </a:r>
          </a:p>
          <a:p>
            <a:pPr lvl="1" eaLnBrk="1" hangingPunct="1"/>
            <a:r>
              <a:rPr lang="en-US" altLang="en-US" dirty="0">
                <a:solidFill>
                  <a:schemeClr val="tx1"/>
                </a:solidFill>
              </a:rPr>
              <a:t>A schema is a collection of logical structures of data or </a:t>
            </a:r>
            <a:r>
              <a:rPr lang="en-US" altLang="en-US" i="1" dirty="0">
                <a:solidFill>
                  <a:schemeClr val="tx1"/>
                </a:solidFill>
              </a:rPr>
              <a:t>schema objects</a:t>
            </a:r>
            <a:r>
              <a:rPr lang="en-US" altLang="en-US" dirty="0">
                <a:solidFill>
                  <a:schemeClr val="tx1"/>
                </a:solidFill>
              </a:rPr>
              <a:t>. </a:t>
            </a:r>
            <a:r>
              <a:rPr lang="en-US" altLang="en-US" dirty="0"/>
              <a:t>A schema is owned by a database user and has the same name as that user. Each user owns a single schema. </a:t>
            </a:r>
          </a:p>
          <a:p>
            <a:pPr lvl="1" eaLnBrk="1" hangingPunct="1"/>
            <a:r>
              <a:rPr lang="en-US" altLang="en-US" dirty="0"/>
              <a:t>Schema objects can be created and manipulated with SQL and include tables, views, synonyms, sequences, stored procedures, indexes, clusters, and database links.</a:t>
            </a:r>
          </a:p>
          <a:p>
            <a:pPr lvl="1" eaLnBrk="1" hangingPunct="1"/>
            <a:r>
              <a:rPr lang="en-US" altLang="en-US" dirty="0"/>
              <a:t>If a table does not belong to the user, the owner’s name must be prefixed to the table. For example, if there are schemas named </a:t>
            </a:r>
            <a:r>
              <a:rPr lang="en-US" altLang="en-US" dirty="0">
                <a:latin typeface="Courier New" pitchFamily="49" charset="0"/>
              </a:rPr>
              <a:t>USERA</a:t>
            </a:r>
            <a:r>
              <a:rPr lang="en-US" altLang="en-US" dirty="0"/>
              <a:t> and </a:t>
            </a:r>
            <a:r>
              <a:rPr lang="en-US" altLang="en-US" dirty="0">
                <a:latin typeface="Courier New" pitchFamily="49" charset="0"/>
              </a:rPr>
              <a:t>USERB</a:t>
            </a:r>
            <a:r>
              <a:rPr lang="en-US" altLang="en-US" dirty="0"/>
              <a:t>, and both have an </a:t>
            </a:r>
            <a:r>
              <a:rPr lang="en-US" altLang="en-US" dirty="0">
                <a:latin typeface="Courier New" pitchFamily="49" charset="0"/>
              </a:rPr>
              <a:t>EMPLOYEES</a:t>
            </a:r>
            <a:r>
              <a:rPr lang="en-US" altLang="en-US" dirty="0"/>
              <a:t> table, then if </a:t>
            </a:r>
            <a:r>
              <a:rPr lang="en-US" altLang="en-US" dirty="0">
                <a:latin typeface="Courier New" pitchFamily="49" charset="0"/>
              </a:rPr>
              <a:t>USERA</a:t>
            </a:r>
            <a:r>
              <a:rPr lang="en-US" altLang="en-US" dirty="0"/>
              <a:t> wants to access the </a:t>
            </a:r>
            <a:r>
              <a:rPr lang="en-US" altLang="en-US" dirty="0">
                <a:latin typeface="Courier New" pitchFamily="49" charset="0"/>
              </a:rPr>
              <a:t>EMPLOYEES</a:t>
            </a:r>
            <a:r>
              <a:rPr lang="en-US" altLang="en-US" dirty="0"/>
              <a:t> table that belongs to </a:t>
            </a:r>
            <a:r>
              <a:rPr lang="en-US" altLang="en-US" dirty="0">
                <a:latin typeface="Courier New" pitchFamily="49" charset="0"/>
              </a:rPr>
              <a:t>USERB</a:t>
            </a:r>
            <a:r>
              <a:rPr lang="en-US" altLang="en-US" dirty="0"/>
              <a:t>, </a:t>
            </a:r>
            <a:r>
              <a:rPr lang="en-US" altLang="en-US" dirty="0">
                <a:latin typeface="Courier New" pitchFamily="49" charset="0"/>
              </a:rPr>
              <a:t>USERA</a:t>
            </a:r>
            <a:r>
              <a:rPr lang="en-US" altLang="en-US" dirty="0"/>
              <a:t> must prefix the table name with the schema name:</a:t>
            </a:r>
          </a:p>
          <a:p>
            <a:pPr marL="857250" lvl="4" eaLnBrk="1" hangingPunct="1"/>
            <a:r>
              <a:rPr lang="en-US" altLang="en-US" dirty="0"/>
              <a:t>SELECT *</a:t>
            </a:r>
          </a:p>
          <a:p>
            <a:pPr marL="857250" lvl="4" eaLnBrk="1" hangingPunct="1"/>
            <a:r>
              <a:rPr lang="en-US" altLang="en-US" dirty="0"/>
              <a:t>FROM   </a:t>
            </a:r>
            <a:r>
              <a:rPr lang="en-US" altLang="en-US" dirty="0" err="1"/>
              <a:t>userb.employees</a:t>
            </a:r>
            <a:r>
              <a:rPr lang="en-US" altLang="en-US" dirty="0"/>
              <a:t>;</a:t>
            </a:r>
          </a:p>
          <a:p>
            <a:pPr lvl="1" eaLnBrk="1" hangingPunct="1"/>
            <a:r>
              <a:rPr lang="en-US" altLang="en-US" dirty="0"/>
              <a:t>If </a:t>
            </a:r>
            <a:r>
              <a:rPr lang="en-US" altLang="en-US" dirty="0">
                <a:latin typeface="Courier New" pitchFamily="49" charset="0"/>
              </a:rPr>
              <a:t>USERB</a:t>
            </a:r>
            <a:r>
              <a:rPr lang="en-US" altLang="en-US" dirty="0"/>
              <a:t> wants to access the </a:t>
            </a:r>
            <a:r>
              <a:rPr lang="en-US" altLang="en-US" dirty="0">
                <a:latin typeface="Courier New" pitchFamily="49" charset="0"/>
              </a:rPr>
              <a:t>EMPLOYEES</a:t>
            </a:r>
            <a:r>
              <a:rPr lang="en-US" altLang="en-US" dirty="0"/>
              <a:t> table that is owned by </a:t>
            </a:r>
            <a:r>
              <a:rPr lang="en-US" altLang="en-US" dirty="0">
                <a:latin typeface="Courier New" pitchFamily="49" charset="0"/>
              </a:rPr>
              <a:t>USERA</a:t>
            </a:r>
            <a:r>
              <a:rPr lang="en-US" altLang="en-US" dirty="0"/>
              <a:t>, </a:t>
            </a:r>
            <a:r>
              <a:rPr lang="en-US" altLang="en-US" dirty="0">
                <a:latin typeface="Courier New" pitchFamily="49" charset="0"/>
              </a:rPr>
              <a:t>USERB</a:t>
            </a:r>
            <a:r>
              <a:rPr lang="en-US" altLang="en-US" dirty="0"/>
              <a:t> must prefix the table name with the schema name:</a:t>
            </a:r>
          </a:p>
          <a:p>
            <a:pPr marL="857250" lvl="4" eaLnBrk="1" hangingPunct="1"/>
            <a:r>
              <a:rPr lang="en-US" altLang="en-US" dirty="0"/>
              <a:t>SELECT *</a:t>
            </a:r>
          </a:p>
          <a:p>
            <a:pPr marL="857250" lvl="4" eaLnBrk="1" hangingPunct="1"/>
            <a:r>
              <a:rPr lang="en-US" altLang="en-US" dirty="0"/>
              <a:t>FROM   </a:t>
            </a:r>
            <a:r>
              <a:rPr lang="en-US" altLang="en-US" dirty="0" err="1"/>
              <a:t>usera.employees</a:t>
            </a:r>
            <a:r>
              <a:rPr lang="en-US" altLang="en-US" dirty="0"/>
              <a:t>;</a:t>
            </a:r>
          </a:p>
          <a:p>
            <a:endParaRPr lang="en-US" altLang="en-US" dirty="0"/>
          </a:p>
          <a:p>
            <a:endParaRPr lang="en-US" dirty="0"/>
          </a:p>
        </p:txBody>
      </p:sp>
    </p:spTree>
    <p:extLst>
      <p:ext uri="{BB962C8B-B14F-4D97-AF65-F5344CB8AC3E}">
        <p14:creationId xmlns:p14="http://schemas.microsoft.com/office/powerpoint/2010/main" val="219069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8</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t>A sequence is a user-created database object that can be shared by multiple users to generate integers. </a:t>
            </a:r>
          </a:p>
          <a:p>
            <a:pPr lvl="1" eaLnBrk="1" hangingPunct="1"/>
            <a:r>
              <a:rPr lang="en-US" altLang="en-US" dirty="0"/>
              <a:t>You can define a sequence to generate unique values or to recycle and use the same numbers again.</a:t>
            </a:r>
          </a:p>
          <a:p>
            <a:pPr lvl="1" eaLnBrk="1" hangingPunct="1"/>
            <a:r>
              <a:rPr lang="en-US" altLang="en-US" dirty="0"/>
              <a:t>A typical usage for sequences is to create a primary key value, which must be unique for each row. A sequence is generated and incremented (or decremented) by an internal Oracle routine. This can be a time-saving object, because it can reduce the amount of application code needed to write a sequence-generating routine.</a:t>
            </a:r>
          </a:p>
          <a:p>
            <a:pPr lvl="1" eaLnBrk="1" hangingPunct="1"/>
            <a:r>
              <a:rPr lang="en-US" altLang="en-US" dirty="0"/>
              <a:t>Sequence numbers are stored and generated independent of tables. Therefore, the same sequence can be used for multiple tables.</a:t>
            </a:r>
          </a:p>
          <a:p>
            <a:endParaRPr lang="en-US" dirty="0"/>
          </a:p>
        </p:txBody>
      </p:sp>
    </p:spTree>
    <p:extLst>
      <p:ext uri="{BB962C8B-B14F-4D97-AF65-F5344CB8AC3E}">
        <p14:creationId xmlns:p14="http://schemas.microsoft.com/office/powerpoint/2010/main" val="146775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Oracle Database 19c: SQL Workshop   13 - </a:t>
            </a:r>
            <a:fld id="{7C951E65-0BAA-4B24-AD87-683F8269D8DB}" type="slidenum">
              <a:rPr lang="en-US" smtClean="0"/>
              <a:pPr/>
              <a:t>9</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tabLst>
                <a:tab pos="2057400" algn="l"/>
              </a:tabLst>
            </a:pPr>
            <a:r>
              <a:rPr lang="en-US" altLang="en-US" dirty="0"/>
              <a:t>Automatically generate sequential numbers by using the </a:t>
            </a:r>
            <a:r>
              <a:rPr lang="en-US" altLang="en-US" dirty="0">
                <a:solidFill>
                  <a:schemeClr val="tx1"/>
                </a:solidFill>
                <a:latin typeface="Courier New" pitchFamily="49" charset="0"/>
              </a:rPr>
              <a:t>CREATE</a:t>
            </a:r>
            <a:r>
              <a:rPr lang="en-US" altLang="en-US" dirty="0">
                <a:solidFill>
                  <a:schemeClr val="tx1"/>
                </a:solidFill>
              </a:rPr>
              <a:t> </a:t>
            </a:r>
            <a:r>
              <a:rPr lang="en-US" altLang="en-US" dirty="0">
                <a:solidFill>
                  <a:schemeClr val="tx1"/>
                </a:solidFill>
                <a:latin typeface="Courier New" pitchFamily="49" charset="0"/>
              </a:rPr>
              <a:t>SEQUENCE</a:t>
            </a:r>
            <a:r>
              <a:rPr lang="en-US" altLang="en-US" dirty="0">
                <a:solidFill>
                  <a:schemeClr val="tx1"/>
                </a:solidFill>
              </a:rPr>
              <a:t> statement</a:t>
            </a:r>
            <a:r>
              <a:rPr lang="en-US" altLang="en-US" dirty="0"/>
              <a:t>.</a:t>
            </a:r>
          </a:p>
          <a:p>
            <a:pPr lvl="1" eaLnBrk="1" hangingPunct="1">
              <a:tabLst>
                <a:tab pos="2057400" algn="l"/>
              </a:tabLst>
            </a:pPr>
            <a:r>
              <a:rPr lang="en-US" altLang="en-US" dirty="0"/>
              <a:t>In the syntax:</a:t>
            </a:r>
          </a:p>
          <a:p>
            <a:pPr marL="400050" lvl="2" indent="-171450" eaLnBrk="1" hangingPunct="1">
              <a:buNone/>
              <a:tabLst>
                <a:tab pos="2057400" algn="l"/>
              </a:tabLst>
            </a:pPr>
            <a:r>
              <a:rPr lang="en-US" altLang="en-US" i="1" dirty="0">
                <a:latin typeface="Courier New" pitchFamily="49" charset="0"/>
              </a:rPr>
              <a:t>Sequence</a:t>
            </a:r>
            <a:r>
              <a:rPr lang="en-US" altLang="en-US" dirty="0"/>
              <a:t>		Is the name of the sequence generator</a:t>
            </a:r>
          </a:p>
          <a:p>
            <a:pPr marL="400050" lvl="2" indent="-171450" eaLnBrk="1" hangingPunct="1">
              <a:buNone/>
              <a:tabLst>
                <a:tab pos="2057400" algn="l"/>
              </a:tabLst>
            </a:pPr>
            <a:r>
              <a:rPr lang="en-US" altLang="en-US" dirty="0">
                <a:latin typeface="Courier New" pitchFamily="49" charset="0"/>
              </a:rPr>
              <a:t>START</a:t>
            </a:r>
            <a:r>
              <a:rPr lang="en-US" altLang="en-US" dirty="0"/>
              <a:t> </a:t>
            </a:r>
            <a:r>
              <a:rPr lang="en-US" altLang="en-US" dirty="0">
                <a:latin typeface="Courier New" pitchFamily="49" charset="0"/>
              </a:rPr>
              <a:t>WITH</a:t>
            </a:r>
            <a:r>
              <a:rPr lang="en-US" altLang="en-US" dirty="0"/>
              <a:t> </a:t>
            </a:r>
            <a:r>
              <a:rPr lang="en-US" altLang="en-US" i="1" dirty="0">
                <a:latin typeface="Courier New" pitchFamily="49" charset="0"/>
              </a:rPr>
              <a:t>n</a:t>
            </a:r>
            <a:r>
              <a:rPr lang="en-US" altLang="en-US" i="1" dirty="0"/>
              <a:t>		</a:t>
            </a:r>
            <a:r>
              <a:rPr lang="en-US" altLang="en-US" dirty="0"/>
              <a:t>Specifies the first sequence number to be generated (If this </a:t>
            </a:r>
            <a:r>
              <a:rPr lang="en-US" altLang="en-US" dirty="0" smtClean="0"/>
              <a:t>		clause </a:t>
            </a:r>
            <a:r>
              <a:rPr lang="en-US" altLang="en-US" dirty="0"/>
              <a:t>is omitted, the sequence starts with 1.)</a:t>
            </a:r>
          </a:p>
          <a:p>
            <a:pPr marL="400050" lvl="2" indent="-171450" eaLnBrk="1" hangingPunct="1">
              <a:buNone/>
              <a:tabLst>
                <a:tab pos="2057400" algn="l"/>
              </a:tabLst>
            </a:pPr>
            <a:r>
              <a:rPr lang="en-US" altLang="en-US" dirty="0">
                <a:latin typeface="Courier New" pitchFamily="49" charset="0"/>
              </a:rPr>
              <a:t>INCREMENT</a:t>
            </a:r>
            <a:r>
              <a:rPr lang="en-US" altLang="en-US" dirty="0"/>
              <a:t> </a:t>
            </a:r>
            <a:r>
              <a:rPr lang="en-US" altLang="en-US" dirty="0">
                <a:latin typeface="Courier New" pitchFamily="49" charset="0"/>
              </a:rPr>
              <a:t>BY</a:t>
            </a:r>
            <a:r>
              <a:rPr lang="en-US" altLang="en-US" dirty="0"/>
              <a:t> </a:t>
            </a:r>
            <a:r>
              <a:rPr lang="en-US" altLang="en-US" i="1" dirty="0">
                <a:latin typeface="Courier New" pitchFamily="49" charset="0"/>
              </a:rPr>
              <a:t>n</a:t>
            </a:r>
            <a:r>
              <a:rPr lang="en-US" altLang="en-US" i="1" dirty="0"/>
              <a:t>		</a:t>
            </a:r>
            <a:r>
              <a:rPr lang="en-US" altLang="en-US" dirty="0"/>
              <a:t>Specifies the interval between sequence numbers, where </a:t>
            </a:r>
            <a:r>
              <a:rPr lang="en-US" altLang="en-US" i="1" dirty="0">
                <a:latin typeface="Courier New" pitchFamily="49" charset="0"/>
              </a:rPr>
              <a:t>n</a:t>
            </a:r>
            <a:r>
              <a:rPr lang="en-US" altLang="en-US" dirty="0"/>
              <a:t> is an </a:t>
            </a:r>
            <a:r>
              <a:rPr lang="en-US" altLang="en-US" dirty="0" smtClean="0"/>
              <a:t>		integer </a:t>
            </a:r>
            <a:r>
              <a:rPr lang="en-US" altLang="en-US" dirty="0"/>
              <a:t>(If this clause is omitted, the sequence increments by 1.)</a:t>
            </a:r>
          </a:p>
          <a:p>
            <a:pPr marL="400050" lvl="2" indent="-171450" eaLnBrk="1" hangingPunct="1">
              <a:buNone/>
              <a:tabLst>
                <a:tab pos="2057400" algn="l"/>
              </a:tabLst>
            </a:pPr>
            <a:r>
              <a:rPr lang="en-US" altLang="en-US" dirty="0">
                <a:latin typeface="Courier New" pitchFamily="49" charset="0"/>
              </a:rPr>
              <a:t>MAXVALUE</a:t>
            </a:r>
            <a:r>
              <a:rPr lang="en-US" altLang="en-US" dirty="0"/>
              <a:t> </a:t>
            </a:r>
            <a:r>
              <a:rPr lang="en-US" altLang="en-US" i="1" dirty="0">
                <a:latin typeface="Courier New" pitchFamily="49" charset="0"/>
              </a:rPr>
              <a:t>n</a:t>
            </a:r>
            <a:r>
              <a:rPr lang="en-US" altLang="en-US" dirty="0"/>
              <a:t>		Specifies the maximum value the sequence can generate.</a:t>
            </a:r>
          </a:p>
          <a:p>
            <a:pPr marL="400050" lvl="2" indent="-171450" eaLnBrk="1" hangingPunct="1">
              <a:buNone/>
              <a:tabLst>
                <a:tab pos="2057400" algn="l"/>
              </a:tabLst>
            </a:pPr>
            <a:r>
              <a:rPr lang="en-US" altLang="en-US" dirty="0">
                <a:latin typeface="Courier New" pitchFamily="49" charset="0"/>
              </a:rPr>
              <a:t>NOMAXVALUE</a:t>
            </a:r>
            <a:r>
              <a:rPr lang="en-US" altLang="en-US" dirty="0"/>
              <a:t>		Specifies a maximum value of 10^27 for an ascending sequence </a:t>
            </a:r>
            <a:r>
              <a:rPr lang="en-US" altLang="en-US" dirty="0" smtClean="0"/>
              <a:t>		and </a:t>
            </a:r>
            <a:r>
              <a:rPr lang="en-US" altLang="en-US" dirty="0"/>
              <a:t>–1 for a descending sequence (This is the default option.)</a:t>
            </a:r>
          </a:p>
          <a:p>
            <a:pPr marL="400050" lvl="2" indent="-171450" eaLnBrk="1" hangingPunct="1">
              <a:buNone/>
              <a:tabLst>
                <a:tab pos="2057400" algn="l"/>
              </a:tabLst>
            </a:pPr>
            <a:r>
              <a:rPr lang="en-US" altLang="en-US" dirty="0">
                <a:latin typeface="Courier New" pitchFamily="49" charset="0"/>
              </a:rPr>
              <a:t>MINVALUE</a:t>
            </a:r>
            <a:r>
              <a:rPr lang="en-US" altLang="en-US" dirty="0"/>
              <a:t> </a:t>
            </a:r>
            <a:r>
              <a:rPr lang="en-US" altLang="en-US" i="1" dirty="0">
                <a:latin typeface="Courier New" pitchFamily="49" charset="0"/>
              </a:rPr>
              <a:t>n</a:t>
            </a:r>
            <a:r>
              <a:rPr lang="en-US" altLang="en-US" i="1" dirty="0"/>
              <a:t>		</a:t>
            </a:r>
            <a:r>
              <a:rPr lang="en-US" altLang="en-US" dirty="0"/>
              <a:t>Specifies the minimum sequence value.</a:t>
            </a:r>
          </a:p>
          <a:p>
            <a:pPr marL="400050" lvl="2" indent="-171450" eaLnBrk="1" hangingPunct="1">
              <a:buNone/>
              <a:tabLst>
                <a:tab pos="2057400" algn="l"/>
              </a:tabLst>
            </a:pPr>
            <a:r>
              <a:rPr lang="en-US" altLang="en-US" dirty="0">
                <a:latin typeface="Courier New" pitchFamily="49" charset="0"/>
              </a:rPr>
              <a:t>NOMINVALUE</a:t>
            </a:r>
            <a:r>
              <a:rPr lang="en-US" altLang="en-US" dirty="0"/>
              <a:t>		Specifies a minimum value of 1 for an ascending sequence and </a:t>
            </a:r>
            <a:r>
              <a:rPr lang="en-US" altLang="en-US" dirty="0" smtClean="0"/>
              <a:t>–		(</a:t>
            </a:r>
            <a:r>
              <a:rPr lang="en-US" altLang="en-US" dirty="0"/>
              <a:t>10^26) for a descending sequence (This is the default option.)</a:t>
            </a:r>
          </a:p>
          <a:p>
            <a:pPr marL="400050" lvl="2" indent="-171450" eaLnBrk="1" hangingPunct="1">
              <a:buNone/>
              <a:tabLst>
                <a:tab pos="2057400" algn="l"/>
              </a:tabLst>
            </a:pPr>
            <a:endParaRPr lang="en-US" altLang="en-US" dirty="0"/>
          </a:p>
          <a:p>
            <a:endParaRPr lang="en-US" dirty="0"/>
          </a:p>
        </p:txBody>
      </p:sp>
    </p:spTree>
    <p:extLst>
      <p:ext uri="{BB962C8B-B14F-4D97-AF65-F5344CB8AC3E}">
        <p14:creationId xmlns:p14="http://schemas.microsoft.com/office/powerpoint/2010/main" val="24114696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5.emf"/><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5" name="Notched Right Arrow 1"/>
          <p:cNvSpPr/>
          <p:nvPr userDrawn="1"/>
        </p:nvSpPr>
        <p:spPr>
          <a:xfrm rot="16200000">
            <a:off x="14672427" y="986616"/>
            <a:ext cx="2127655" cy="1907022"/>
          </a:xfrm>
          <a:custGeom>
            <a:avLst/>
            <a:gdLst>
              <a:gd name="connsiteX0" fmla="*/ 0 w 2691828"/>
              <a:gd name="connsiteY0" fmla="*/ 619018 h 2476072"/>
              <a:gd name="connsiteX1" fmla="*/ 1453792 w 2691828"/>
              <a:gd name="connsiteY1" fmla="*/ 619018 h 2476072"/>
              <a:gd name="connsiteX2" fmla="*/ 1453792 w 2691828"/>
              <a:gd name="connsiteY2" fmla="*/ 0 h 2476072"/>
              <a:gd name="connsiteX3" fmla="*/ 2691828 w 2691828"/>
              <a:gd name="connsiteY3" fmla="*/ 1238036 h 2476072"/>
              <a:gd name="connsiteX4" fmla="*/ 1453792 w 2691828"/>
              <a:gd name="connsiteY4" fmla="*/ 2476072 h 2476072"/>
              <a:gd name="connsiteX5" fmla="*/ 1453792 w 2691828"/>
              <a:gd name="connsiteY5" fmla="*/ 1857054 h 2476072"/>
              <a:gd name="connsiteX6" fmla="*/ 0 w 2691828"/>
              <a:gd name="connsiteY6" fmla="*/ 1857054 h 2476072"/>
              <a:gd name="connsiteX7" fmla="*/ 619018 w 2691828"/>
              <a:gd name="connsiteY7" fmla="*/ 1238036 h 2476072"/>
              <a:gd name="connsiteX8" fmla="*/ 0 w 2691828"/>
              <a:gd name="connsiteY8" fmla="*/ 619018 h 2476072"/>
              <a:gd name="connsiteX0" fmla="*/ 0 w 2691828"/>
              <a:gd name="connsiteY0" fmla="*/ 0 h 1857054"/>
              <a:gd name="connsiteX1" fmla="*/ 1453792 w 2691828"/>
              <a:gd name="connsiteY1" fmla="*/ 0 h 1857054"/>
              <a:gd name="connsiteX2" fmla="*/ 2691828 w 2691828"/>
              <a:gd name="connsiteY2" fmla="*/ 619018 h 1857054"/>
              <a:gd name="connsiteX3" fmla="*/ 1453792 w 2691828"/>
              <a:gd name="connsiteY3" fmla="*/ 1857054 h 1857054"/>
              <a:gd name="connsiteX4" fmla="*/ 1453792 w 2691828"/>
              <a:gd name="connsiteY4" fmla="*/ 1238036 h 1857054"/>
              <a:gd name="connsiteX5" fmla="*/ 0 w 2691828"/>
              <a:gd name="connsiteY5" fmla="*/ 1238036 h 1857054"/>
              <a:gd name="connsiteX6" fmla="*/ 619018 w 2691828"/>
              <a:gd name="connsiteY6" fmla="*/ 619018 h 1857054"/>
              <a:gd name="connsiteX7" fmla="*/ 0 w 2691828"/>
              <a:gd name="connsiteY7" fmla="*/ 0 h 1857054"/>
              <a:gd name="connsiteX0" fmla="*/ 0 w 2691828"/>
              <a:gd name="connsiteY0" fmla="*/ 0 h 1238036"/>
              <a:gd name="connsiteX1" fmla="*/ 1453792 w 2691828"/>
              <a:gd name="connsiteY1" fmla="*/ 0 h 1238036"/>
              <a:gd name="connsiteX2" fmla="*/ 2691828 w 2691828"/>
              <a:gd name="connsiteY2" fmla="*/ 619018 h 1238036"/>
              <a:gd name="connsiteX3" fmla="*/ 1453792 w 2691828"/>
              <a:gd name="connsiteY3" fmla="*/ 1238036 h 1238036"/>
              <a:gd name="connsiteX4" fmla="*/ 0 w 2691828"/>
              <a:gd name="connsiteY4" fmla="*/ 1238036 h 1238036"/>
              <a:gd name="connsiteX5" fmla="*/ 619018 w 2691828"/>
              <a:gd name="connsiteY5" fmla="*/ 619018 h 1238036"/>
              <a:gd name="connsiteX6" fmla="*/ 0 w 2691828"/>
              <a:gd name="connsiteY6"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619018 w 1453792"/>
              <a:gd name="connsiteY4" fmla="*/ 619018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51238 w 1453792"/>
              <a:gd name="connsiteY4" fmla="*/ 610852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350629 w 1453792"/>
              <a:gd name="connsiteY4" fmla="*/ 632631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08204 w 1453792"/>
              <a:gd name="connsiteY4" fmla="*/ 626554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80705 w 1453792"/>
              <a:gd name="connsiteY4" fmla="*/ 626556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42322 w 1453792"/>
              <a:gd name="connsiteY4" fmla="*/ 620480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40189 w 1453792"/>
              <a:gd name="connsiteY4" fmla="*/ 622508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59380 w 1453792"/>
              <a:gd name="connsiteY4" fmla="*/ 610354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35923 w 1453792"/>
              <a:gd name="connsiteY4" fmla="*/ 618459 h 1238036"/>
              <a:gd name="connsiteX5" fmla="*/ 0 w 1453792"/>
              <a:gd name="connsiteY5" fmla="*/ 0 h 123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3792" h="1238036">
                <a:moveTo>
                  <a:pt x="0" y="0"/>
                </a:moveTo>
                <a:lnTo>
                  <a:pt x="1453792" y="0"/>
                </a:lnTo>
                <a:lnTo>
                  <a:pt x="1453792" y="1238036"/>
                </a:lnTo>
                <a:lnTo>
                  <a:pt x="0" y="1238036"/>
                </a:lnTo>
                <a:lnTo>
                  <a:pt x="435923" y="618459"/>
                </a:lnTo>
                <a:lnTo>
                  <a:pt x="0"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dirty="0"/>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4" name="Title_Gray_Number"/>
          <p:cNvSpPr>
            <a:spLocks noChangeArrowheads="1"/>
          </p:cNvSpPr>
          <p:nvPr userDrawn="1"/>
        </p:nvSpPr>
        <p:spPr bwMode="gray">
          <a:xfrm>
            <a:off x="14870996" y="993444"/>
            <a:ext cx="1740604" cy="1159288"/>
          </a:xfrm>
          <a:prstGeom prst="rect">
            <a:avLst/>
          </a:prstGeom>
          <a:noFill/>
          <a:ln w="9525">
            <a:noFill/>
            <a:miter lim="800000"/>
            <a:headEnd/>
            <a:tailEnd/>
          </a:ln>
        </p:spPr>
        <p:txBody>
          <a:bodyPr wrap="square" lIns="25398" tIns="25398" rIns="25398" bIns="25398" anchor="b">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Font typeface="Arial" panose="020B0604020202020204" pitchFamily="34" charset="0"/>
              <a:buNone/>
              <a:defRPr/>
            </a:pPr>
            <a:r>
              <a:rPr lang="en-US" sz="7200" b="1" baseline="0" dirty="0">
                <a:solidFill>
                  <a:srgbClr val="FFFFFF"/>
                </a:solidFill>
                <a:latin typeface="Oracle Sans" panose="020B0503020204020204" pitchFamily="34" charset="0"/>
                <a:cs typeface="Oracle Sans" panose="020B0503020204020204" pitchFamily="34" charset="0"/>
              </a:rPr>
              <a:t>13</a:t>
            </a:r>
          </a:p>
        </p:txBody>
      </p:sp>
      <p:sp>
        <p:nvSpPr>
          <p:cNvPr id="276483" name="Default_Title"/>
          <p:cNvSpPr>
            <a:spLocks noGrp="1" noChangeArrowheads="1"/>
          </p:cNvSpPr>
          <p:nvPr>
            <p:ph type="ctrTitle"/>
          </p:nvPr>
        </p:nvSpPr>
        <p:spPr>
          <a:xfrm>
            <a:off x="1408177" y="4152900"/>
            <a:ext cx="15471648" cy="1042416"/>
          </a:xfrm>
        </p:spPr>
        <p:txBody>
          <a:bodyPr anchor="b"/>
          <a:lstStyle>
            <a:lvl1pPr>
              <a:spcBef>
                <a:spcPct val="0"/>
              </a:spcBef>
              <a:defRPr sz="6000" b="0" baseline="0">
                <a:solidFill>
                  <a:schemeClr val="tx1"/>
                </a:solidFill>
                <a:latin typeface="Georgia" panose="02040502050405020303" pitchFamily="18" charset="0"/>
              </a:defRPr>
            </a:lvl1pPr>
          </a:lstStyle>
          <a:p>
            <a:r>
              <a:rPr lang="en-US"/>
              <a:t>Click to edit Master title style</a:t>
            </a:r>
            <a:endParaRPr lang="en-US" dirty="0"/>
          </a:p>
        </p:txBody>
      </p:sp>
      <p:sp>
        <p:nvSpPr>
          <p:cNvPr id="276484" name="Title_PlaceholderSubtitle"/>
          <p:cNvSpPr>
            <a:spLocks noGrp="1" noChangeArrowheads="1"/>
          </p:cNvSpPr>
          <p:nvPr>
            <p:ph type="subTitle" idx="1"/>
          </p:nvPr>
        </p:nvSpPr>
        <p:spPr bwMode="auto">
          <a:xfrm>
            <a:off x="1426465" y="5483353"/>
            <a:ext cx="15435072" cy="660690"/>
          </a:xfrm>
        </p:spPr>
        <p:txBody>
          <a:bodyPr/>
          <a:lstStyle>
            <a:lvl1pPr algn="l">
              <a:defRPr sz="3600" b="0" i="0" baseline="0">
                <a:solidFill>
                  <a:schemeClr val="tx1"/>
                </a:solidFill>
              </a:defRPr>
            </a:lvl1pPr>
          </a:lstStyle>
          <a:p>
            <a:r>
              <a:rPr lang="en-US"/>
              <a:t>Click to edit Master subtitle style</a:t>
            </a:r>
            <a:endParaRPr lang="en-US" dirty="0"/>
          </a:p>
        </p:txBody>
      </p:sp>
      <p:pic>
        <p:nvPicPr>
          <p:cNvPr id="23" name="Picture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pic>
        <p:nvPicPr>
          <p:cNvPr id="11" name="Picture 10"/>
          <p:cNvPicPr>
            <a:picLocks noChangeAspect="1"/>
          </p:cNvPicPr>
          <p:nvPr userDrawn="1"/>
        </p:nvPicPr>
        <p:blipFill>
          <a:blip r:embed="rId5"/>
          <a:stretch>
            <a:fillRect/>
          </a:stretch>
        </p:blipFill>
        <p:spPr>
          <a:xfrm>
            <a:off x="1527048" y="1252728"/>
            <a:ext cx="2103120" cy="276427"/>
          </a:xfrm>
          <a:prstGeom prst="rect">
            <a:avLst/>
          </a:prstGeom>
        </p:spPr>
      </p:pic>
    </p:spTree>
    <p:custDataLst>
      <p:tags r:id="rId1"/>
    </p:custData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9" y="2311724"/>
            <a:ext cx="5315712" cy="3107513"/>
          </a:xfrm>
        </p:spPr>
        <p:txBody>
          <a:bodyPr/>
          <a:lstStyle>
            <a:lvl1pPr>
              <a:defRPr sz="2700"/>
            </a:lvl1pPr>
            <a:lvl2pPr marL="692122" indent="-463530">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0"/>
          </p:nvPr>
        </p:nvSpPr>
        <p:spPr>
          <a:xfrm>
            <a:off x="6777156" y="2314673"/>
            <a:ext cx="5315712" cy="3107513"/>
          </a:xfrm>
        </p:spPr>
        <p:txBody>
          <a:bodyPr/>
          <a:lstStyle>
            <a:lvl1pPr>
              <a:defRPr sz="2700"/>
            </a:lvl1pPr>
            <a:lvl2pPr marL="685771" indent="-457181">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11"/>
          </p:nvPr>
        </p:nvSpPr>
        <p:spPr>
          <a:xfrm>
            <a:off x="12611085" y="2317621"/>
            <a:ext cx="5315712" cy="3107513"/>
          </a:xfrm>
        </p:spPr>
        <p:txBody>
          <a:bodyPr/>
          <a:lstStyle>
            <a:lvl1pPr>
              <a:defRPr sz="2700"/>
            </a:lvl1pPr>
            <a:lvl2pPr marL="685771" indent="-457181">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a:extLst>
              <a:ext uri="{FF2B5EF4-FFF2-40B4-BE49-F238E27FC236}">
                <a16:creationId xmlns=""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7"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3451" y="2840432"/>
            <a:ext cx="16421100" cy="3446068"/>
          </a:xfrm>
        </p:spPr>
        <p:txBody>
          <a:bodyPr/>
          <a:lstStyle>
            <a:lvl1pPr>
              <a:spcBef>
                <a:spcPts val="1350"/>
              </a:spcBef>
              <a:defRPr/>
            </a:lvl1pPr>
            <a:lvl2pPr>
              <a:spcBef>
                <a:spcPts val="1800"/>
              </a:spcBef>
              <a:defRPr/>
            </a:lvl2pPr>
            <a:lvl3pPr marL="1943100" indent="-571500">
              <a:spcBef>
                <a:spcPts val="1800"/>
              </a:spcBef>
              <a:defRPr/>
            </a:lvl3pPr>
            <a:lvl4pPr>
              <a:spcBef>
                <a:spcPts val="1800"/>
              </a:spcBef>
              <a:defRPr/>
            </a:lvl4pPr>
            <a:lvl5pPr>
              <a:spcBef>
                <a:spcPts val="1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 xmlns:a16="http://schemas.microsoft.com/office/drawing/2014/main" id="{FFFD898F-103C-F14D-85A5-5DFDF32D1E06}"/>
              </a:ext>
            </a:extLst>
          </p:cNvPr>
          <p:cNvSpPr/>
          <p:nvPr userDrawn="1"/>
        </p:nvSpPr>
        <p:spPr>
          <a:xfrm>
            <a:off x="1036320" y="24216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8" name="Text Placeholder 5"/>
          <p:cNvSpPr>
            <a:spLocks noGrp="1"/>
          </p:cNvSpPr>
          <p:nvPr>
            <p:ph type="body" sz="quarter" idx="13" hasCustomPrompt="1"/>
          </p:nvPr>
        </p:nvSpPr>
        <p:spPr>
          <a:xfrm>
            <a:off x="914402" y="1790700"/>
            <a:ext cx="16459201" cy="609907"/>
          </a:xfrm>
        </p:spPr>
        <p:txBody>
          <a:bodyPr/>
          <a:lstStyle>
            <a:lvl1pPr>
              <a:defRPr baseline="0">
                <a:solidFill>
                  <a:srgbClr val="312D2A"/>
                </a:solidFill>
              </a:defRPr>
            </a:lvl1pPr>
          </a:lstStyle>
          <a:p>
            <a:pPr lvl="0"/>
            <a:r>
              <a:rPr lang="en-US" dirty="0"/>
              <a:t>Click to add subtitle</a:t>
            </a:r>
          </a:p>
        </p:txBody>
      </p:sp>
      <p:sp>
        <p:nvSpPr>
          <p:cNvPr id="6"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2934460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l="34292"/>
          <a:stretch/>
        </p:blipFill>
        <p:spPr>
          <a:xfrm>
            <a:off x="0" y="1676400"/>
            <a:ext cx="4368582" cy="2476500"/>
          </a:xfrm>
          <a:prstGeom prst="rect">
            <a:avLst/>
          </a:prstGeom>
        </p:spPr>
      </p:pic>
      <p:pic>
        <p:nvPicPr>
          <p:cNvPr id="12" name="Picture 11" descr="A picture containing music, black&#10;&#10;Description automatically generated">
            <a:extLst>
              <a:ext uri="{FF2B5EF4-FFF2-40B4-BE49-F238E27FC236}">
                <a16:creationId xmlns="" xmlns:a16="http://schemas.microsoft.com/office/drawing/2014/main" id="{5F7F53D4-47BD-9145-A247-BCC9EDCB7984}"/>
              </a:ext>
            </a:extLst>
          </p:cNvPr>
          <p:cNvPicPr>
            <a:picLocks noChangeAspect="1"/>
          </p:cNvPicPr>
          <p:nvPr userDrawn="1"/>
        </p:nvPicPr>
        <p:blipFill rotWithShape="1">
          <a:blip r:embed="rId4" cstate="email">
            <a:alphaModFix amt="15000"/>
            <a:extLst>
              <a:ext uri="{28A0092B-C50C-407E-A947-70E740481C1C}">
                <a14:useLocalDpi xmlns:a14="http://schemas.microsoft.com/office/drawing/2010/main"/>
              </a:ext>
            </a:extLst>
          </a:blip>
          <a:srcRect l="-912" r="12497" b="27845"/>
          <a:stretch/>
        </p:blipFill>
        <p:spPr>
          <a:xfrm>
            <a:off x="10771300" y="8039101"/>
            <a:ext cx="7516700" cy="2286000"/>
          </a:xfrm>
          <a:prstGeom prst="rect">
            <a:avLst/>
          </a:prstGeom>
        </p:spPr>
      </p:pic>
      <p:sp>
        <p:nvSpPr>
          <p:cNvPr id="2" name="Title 1"/>
          <p:cNvSpPr>
            <a:spLocks noGrp="1"/>
          </p:cNvSpPr>
          <p:nvPr>
            <p:ph type="title"/>
          </p:nvPr>
        </p:nvSpPr>
        <p:spPr>
          <a:xfrm>
            <a:off x="933451" y="4121597"/>
            <a:ext cx="16421100" cy="1174304"/>
          </a:xfrm>
        </p:spPr>
        <p:txBody>
          <a:bodyPr/>
          <a:lstStyle/>
          <a:p>
            <a:r>
              <a:rPr lang="en-US"/>
              <a:t>Click to edit Master title style</a:t>
            </a:r>
            <a:endParaRPr lang="en-US" dirty="0"/>
          </a:p>
        </p:txBody>
      </p:sp>
      <p:sp>
        <p:nvSpPr>
          <p:cNvPr id="8" name="Text Placeholder 5"/>
          <p:cNvSpPr>
            <a:spLocks noGrp="1"/>
          </p:cNvSpPr>
          <p:nvPr>
            <p:ph type="body" sz="quarter" idx="13" hasCustomPrompt="1"/>
          </p:nvPr>
        </p:nvSpPr>
        <p:spPr>
          <a:xfrm>
            <a:off x="914402" y="5295900"/>
            <a:ext cx="16459201" cy="609907"/>
          </a:xfrm>
        </p:spPr>
        <p:txBody>
          <a:bodyPr/>
          <a:lstStyle>
            <a:lvl1pPr>
              <a:defRPr b="1" baseline="0">
                <a:solidFill>
                  <a:srgbClr val="312D2A"/>
                </a:solidFill>
              </a:defRPr>
            </a:lvl1pPr>
          </a:lstStyle>
          <a:p>
            <a:pPr lvl="0"/>
            <a:r>
              <a:rPr lang="en-US" dirty="0"/>
              <a:t>Click to add subtitle</a:t>
            </a:r>
          </a:p>
        </p:txBody>
      </p:sp>
      <p:pic>
        <p:nvPicPr>
          <p:cNvPr id="14" name="Picture 1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sp>
        <p:nvSpPr>
          <p:cNvPr id="10"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13779464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3451" y="2688032"/>
            <a:ext cx="16421100" cy="3446068"/>
          </a:xfrm>
        </p:spPr>
        <p:txBody>
          <a:bodyPr/>
          <a:lstStyle>
            <a:lvl1pPr>
              <a:spcBef>
                <a:spcPts val="1350"/>
              </a:spcBef>
              <a:defRPr/>
            </a:lvl1pPr>
            <a:lvl2pPr>
              <a:spcBef>
                <a:spcPts val="1800"/>
              </a:spcBef>
              <a:defRPr/>
            </a:lvl2pPr>
            <a:lvl3pPr marL="1943100" indent="-571500">
              <a:spcBef>
                <a:spcPts val="1800"/>
              </a:spcBef>
              <a:defRPr/>
            </a:lvl3pPr>
            <a:lvl4pPr>
              <a:spcBef>
                <a:spcPts val="1800"/>
              </a:spcBef>
              <a:defRPr/>
            </a:lvl4pPr>
            <a:lvl5pPr>
              <a:spcBef>
                <a:spcPts val="1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4186325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umbered Layout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32689" y="2688032"/>
            <a:ext cx="16422624" cy="3446068"/>
          </a:xfrm>
        </p:spPr>
        <p:txBody>
          <a:bodyPr/>
          <a:lstStyle>
            <a:lvl2pPr>
              <a:buFont typeface="+mj-lt"/>
              <a:buAutoNum type="arabicPeriod"/>
              <a:defRPr/>
            </a:lvl2pPr>
            <a:lvl3pPr marL="1943100" indent="-57150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extLst>
      <p:ext uri="{BB962C8B-B14F-4D97-AF65-F5344CB8AC3E}">
        <p14:creationId xmlns:p14="http://schemas.microsoft.com/office/powerpoint/2010/main" val="3767988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mber and Alpha Layout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2689" y="2688032"/>
            <a:ext cx="16422624" cy="3446068"/>
          </a:xfrm>
        </p:spPr>
        <p:txBody>
          <a:bodyPr/>
          <a:lstStyle>
            <a:lvl2pPr>
              <a:buFont typeface="+mj-lt"/>
              <a:buAutoNum type="arabicPeriod"/>
              <a:defRPr/>
            </a:lvl2pPr>
            <a:lvl3pPr marL="1943100" indent="-571500">
              <a:buFont typeface="+mj-lt"/>
              <a:buAutoNum type="alphaLcPeriod"/>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extLst>
      <p:ext uri="{BB962C8B-B14F-4D97-AF65-F5344CB8AC3E}">
        <p14:creationId xmlns:p14="http://schemas.microsoft.com/office/powerpoint/2010/main" val="2278195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4E3629"/>
                </a:solidFill>
              </a:defRPr>
            </a:lvl1pPr>
          </a:lstStyle>
          <a:p>
            <a:r>
              <a:rPr lang="en-US"/>
              <a:t>Click to edit Master title style</a:t>
            </a:r>
            <a:endParaRPr lang="en-US" dirty="0"/>
          </a:p>
        </p:txBody>
      </p:sp>
      <p:sp>
        <p:nvSpPr>
          <p:cNvPr id="3"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extLst>
      <p:ext uri="{BB962C8B-B14F-4D97-AF65-F5344CB8AC3E}">
        <p14:creationId xmlns:p14="http://schemas.microsoft.com/office/powerpoint/2010/main" val="139225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9" y="2736058"/>
            <a:ext cx="7906511" cy="3206002"/>
          </a:xfrm>
        </p:spPr>
        <p:txBody>
          <a:bodyPr/>
          <a:lstStyle>
            <a:lvl1pPr>
              <a:defRPr sz="3200"/>
            </a:lvl1pPr>
            <a:lvl2pPr>
              <a:defRPr sz="3200"/>
            </a:lvl2pPr>
            <a:lvl3pPr>
              <a:defRPr sz="3000"/>
            </a:lvl3pPr>
            <a:lvl4pPr>
              <a:defRPr sz="2700"/>
            </a:lvl4pPr>
            <a:lvl5pPr>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p:cNvSpPr>
            <a:spLocks noGrp="1"/>
          </p:cNvSpPr>
          <p:nvPr>
            <p:ph sz="half" idx="2"/>
          </p:nvPr>
        </p:nvSpPr>
        <p:spPr>
          <a:xfrm>
            <a:off x="9448799" y="2736058"/>
            <a:ext cx="8077200" cy="3398042"/>
          </a:xfrm>
        </p:spPr>
        <p:txBody>
          <a:bodyPr/>
          <a:lstStyle>
            <a:lvl1pPr>
              <a:defRPr sz="3200" baseline="0">
                <a:solidFill>
                  <a:srgbClr val="312D2A"/>
                </a:solidFill>
              </a:defRPr>
            </a:lvl1pPr>
            <a:lvl2pPr>
              <a:defRPr sz="3200"/>
            </a:lvl2pPr>
            <a:lvl3pPr>
              <a:defRPr sz="3000"/>
            </a:lvl3pPr>
            <a:lvl4pPr>
              <a:defRPr sz="2700"/>
            </a:lvl4pPr>
            <a:lvl5pPr>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21467301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for Three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9" y="2715890"/>
            <a:ext cx="5315712" cy="3107513"/>
          </a:xfrm>
        </p:spPr>
        <p:txBody>
          <a:bodyPr/>
          <a:lstStyle>
            <a:lvl1pPr>
              <a:defRPr sz="2700"/>
            </a:lvl1pPr>
            <a:lvl2pPr marL="692122" indent="-463530">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0"/>
          </p:nvPr>
        </p:nvSpPr>
        <p:spPr>
          <a:xfrm>
            <a:off x="6777156" y="2718839"/>
            <a:ext cx="5315712" cy="3107513"/>
          </a:xfrm>
        </p:spPr>
        <p:txBody>
          <a:bodyPr/>
          <a:lstStyle>
            <a:lvl1pPr>
              <a:defRPr sz="2700"/>
            </a:lvl1pPr>
            <a:lvl2pPr marL="685771" indent="-457181">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11"/>
          </p:nvPr>
        </p:nvSpPr>
        <p:spPr>
          <a:xfrm>
            <a:off x="12611085" y="2721787"/>
            <a:ext cx="5315712" cy="3107513"/>
          </a:xfrm>
        </p:spPr>
        <p:txBody>
          <a:bodyPr/>
          <a:lstStyle>
            <a:lvl1pPr>
              <a:defRPr sz="2700"/>
            </a:lvl1pPr>
            <a:lvl2pPr marL="685771" indent="-457181">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2373003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Slide without Border">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EFB9E9CD-D1E8-2941-B6E9-04C71E3BFC82}"/>
              </a:ext>
            </a:extLst>
          </p:cNvPr>
          <p:cNvPicPr>
            <a:picLocks noChangeAspect="1"/>
          </p:cNvPicPr>
          <p:nvPr userDrawn="1"/>
        </p:nvPicPr>
        <p:blipFill>
          <a:blip r:embed="rId3">
            <a:duotone>
              <a:prstClr val="black"/>
              <a:srgbClr val="FFFFFF">
                <a:lumMod val="75000"/>
                <a:tint val="45000"/>
                <a:satMod val="400000"/>
              </a:srgbClr>
            </a:duotone>
            <a:extLst>
              <a:ext uri="{28A0092B-C50C-407E-A947-70E740481C1C}">
                <a14:useLocalDpi xmlns:a14="http://schemas.microsoft.com/office/drawing/2010/main" val="0"/>
              </a:ext>
            </a:extLst>
          </a:blip>
          <a:stretch/>
        </p:blipFill>
        <p:spPr>
          <a:xfrm>
            <a:off x="9144000" y="6619875"/>
            <a:ext cx="9144000" cy="3667125"/>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158704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Objectives">
    <p:spTree>
      <p:nvGrpSpPr>
        <p:cNvPr id="1" name=""/>
        <p:cNvGrpSpPr/>
        <p:nvPr/>
      </p:nvGrpSpPr>
      <p:grpSpPr>
        <a:xfrm>
          <a:off x="0" y="0"/>
          <a:ext cx="0" cy="0"/>
          <a:chOff x="0" y="0"/>
          <a:chExt cx="0" cy="0"/>
        </a:xfrm>
      </p:grpSpPr>
      <p:pic>
        <p:nvPicPr>
          <p:cNvPr id="13" name="Picture 12">
            <a:extLst>
              <a:ext uri="{FF2B5EF4-FFF2-40B4-BE49-F238E27FC236}">
                <a16:creationId xmlns="" xmlns:a16="http://schemas.microsoft.com/office/drawing/2014/main" id="{EFB9E9CD-D1E8-2941-B6E9-04C71E3BFC82}"/>
              </a:ext>
            </a:extLst>
          </p:cNvPr>
          <p:cNvPicPr>
            <a:picLocks noChangeAspect="1"/>
          </p:cNvPicPr>
          <p:nvPr userDrawn="1"/>
        </p:nvPicPr>
        <p:blipFill>
          <a:blip r:embed="rId3">
            <a:duotone>
              <a:prstClr val="black"/>
              <a:srgbClr val="FFFFFF">
                <a:lumMod val="75000"/>
                <a:tint val="45000"/>
                <a:satMod val="400000"/>
              </a:srgbClr>
            </a:duotone>
            <a:extLst>
              <a:ext uri="{28A0092B-C50C-407E-A947-70E740481C1C}">
                <a14:useLocalDpi xmlns:a14="http://schemas.microsoft.com/office/drawing/2010/main" val="0"/>
              </a:ext>
            </a:extLst>
          </a:blip>
          <a:srcRect/>
          <a:stretch/>
        </p:blipFill>
        <p:spPr>
          <a:xfrm>
            <a:off x="11201400" y="7416403"/>
            <a:ext cx="7086600" cy="2842022"/>
          </a:xfrm>
          <a:prstGeom prst="rect">
            <a:avLst/>
          </a:prstGeom>
        </p:spPr>
      </p:pic>
      <p:sp>
        <p:nvSpPr>
          <p:cNvPr id="2" name="Title 1"/>
          <p:cNvSpPr>
            <a:spLocks noGrp="1"/>
          </p:cNvSpPr>
          <p:nvPr>
            <p:ph type="title"/>
          </p:nvPr>
        </p:nvSpPr>
        <p:spPr>
          <a:xfrm>
            <a:off x="933451" y="616397"/>
            <a:ext cx="16421100" cy="1314450"/>
          </a:xfrm>
        </p:spPr>
        <p:txBody>
          <a:bodyPr/>
          <a:lstStyle/>
          <a:p>
            <a:r>
              <a:rPr lang="en-US"/>
              <a:t>Click to edit Master title style</a:t>
            </a:r>
            <a:endParaRPr lang="en-US" dirty="0"/>
          </a:p>
        </p:txBody>
      </p:sp>
      <p:sp>
        <p:nvSpPr>
          <p:cNvPr id="3" name="Content Placeholder 2"/>
          <p:cNvSpPr>
            <a:spLocks noGrp="1"/>
          </p:cNvSpPr>
          <p:nvPr>
            <p:ph idx="1"/>
          </p:nvPr>
        </p:nvSpPr>
        <p:spPr>
          <a:xfrm>
            <a:off x="933451" y="2272710"/>
            <a:ext cx="16421100" cy="3446068"/>
          </a:xfrm>
        </p:spPr>
        <p:txBody>
          <a:bodyPr/>
          <a:lstStyle>
            <a:lvl1pPr>
              <a:spcBef>
                <a:spcPts val="1350"/>
              </a:spcBef>
              <a:defRPr/>
            </a:lvl1pPr>
            <a:lvl2pPr>
              <a:spcBef>
                <a:spcPts val="1800"/>
              </a:spcBef>
              <a:defRPr/>
            </a:lvl2pPr>
            <a:lvl3pPr marL="1943100" indent="-571500">
              <a:spcBef>
                <a:spcPts val="1800"/>
              </a:spcBef>
              <a:defRPr/>
            </a:lvl3pPr>
            <a:lvl4pPr>
              <a:spcBef>
                <a:spcPts val="1800"/>
              </a:spcBef>
              <a:defRPr/>
            </a:lvl4pPr>
            <a:lvl5pPr>
              <a:spcBef>
                <a:spcPts val="1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a:extLst>
              <a:ext uri="{FF2B5EF4-FFF2-40B4-BE49-F238E27FC236}">
                <a16:creationId xmlns=""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pic>
        <p:nvPicPr>
          <p:cNvPr id="17" name="Picture 16"/>
          <p:cNvPicPr>
            <a:picLocks noChangeAspect="1"/>
          </p:cNvPicPr>
          <p:nvPr userDrawn="1"/>
        </p:nvPicPr>
        <p:blipFill rotWithShape="1">
          <a:blip r:embed="rId6" cstate="print">
            <a:extLst>
              <a:ext uri="{28A0092B-C50C-407E-A947-70E740481C1C}">
                <a14:useLocalDpi xmlns:a14="http://schemas.microsoft.com/office/drawing/2010/main" val="0"/>
              </a:ext>
            </a:extLst>
          </a:blip>
          <a:srcRect l="-2890" t="-6389" r="-9348" b="-2544"/>
          <a:stretch/>
        </p:blipFill>
        <p:spPr>
          <a:xfrm>
            <a:off x="14324875" y="5986906"/>
            <a:ext cx="3576274" cy="3601882"/>
          </a:xfrm>
          <a:prstGeom prst="ellipse">
            <a:avLst/>
          </a:prstGeom>
        </p:spPr>
      </p:pic>
      <p:sp>
        <p:nvSpPr>
          <p:cNvPr id="16"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9887582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124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Summary">
    <p:spTree>
      <p:nvGrpSpPr>
        <p:cNvPr id="1" name=""/>
        <p:cNvGrpSpPr/>
        <p:nvPr/>
      </p:nvGrpSpPr>
      <p:grpSpPr>
        <a:xfrm>
          <a:off x="0" y="0"/>
          <a:ext cx="0" cy="0"/>
          <a:chOff x="0" y="0"/>
          <a:chExt cx="0" cy="0"/>
        </a:xfrm>
      </p:grpSpPr>
      <p:pic>
        <p:nvPicPr>
          <p:cNvPr id="28" name="Picture 27">
            <a:extLst>
              <a:ext uri="{FF2B5EF4-FFF2-40B4-BE49-F238E27FC236}">
                <a16:creationId xmlns="" xmlns:a16="http://schemas.microsoft.com/office/drawing/2014/main" id="{EFB9E9CD-D1E8-2941-B6E9-04C71E3BFC82}"/>
              </a:ext>
            </a:extLst>
          </p:cNvPr>
          <p:cNvPicPr>
            <a:picLocks noChangeAspect="1"/>
          </p:cNvPicPr>
          <p:nvPr userDrawn="1"/>
        </p:nvPicPr>
        <p:blipFill>
          <a:blip r:embed="rId3">
            <a:duotone>
              <a:prstClr val="black"/>
              <a:srgbClr val="FFFFFF">
                <a:lumMod val="75000"/>
                <a:tint val="45000"/>
                <a:satMod val="400000"/>
              </a:srgbClr>
            </a:duotone>
            <a:extLst>
              <a:ext uri="{28A0092B-C50C-407E-A947-70E740481C1C}">
                <a14:useLocalDpi xmlns:a14="http://schemas.microsoft.com/office/drawing/2010/main" val="0"/>
              </a:ext>
            </a:extLst>
          </a:blip>
          <a:srcRect/>
          <a:stretch/>
        </p:blipFill>
        <p:spPr>
          <a:xfrm>
            <a:off x="11201400" y="7457968"/>
            <a:ext cx="7086600" cy="2842022"/>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3451" y="2272710"/>
            <a:ext cx="16421100" cy="3446068"/>
          </a:xfrm>
        </p:spPr>
        <p:txBody>
          <a:bodyPr/>
          <a:lstStyle>
            <a:lvl1pPr>
              <a:spcBef>
                <a:spcPts val="1350"/>
              </a:spcBef>
              <a:defRPr/>
            </a:lvl1pPr>
            <a:lvl2pPr>
              <a:spcBef>
                <a:spcPts val="1800"/>
              </a:spcBef>
              <a:defRPr/>
            </a:lvl2pPr>
            <a:lvl3pPr marL="1943100" indent="-571500">
              <a:spcBef>
                <a:spcPts val="1800"/>
              </a:spcBef>
              <a:defRPr/>
            </a:lvl3pPr>
            <a:lvl4pPr>
              <a:spcBef>
                <a:spcPts val="1800"/>
              </a:spcBef>
              <a:defRPr/>
            </a:lvl4pPr>
            <a:lvl5pPr>
              <a:spcBef>
                <a:spcPts val="1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1" name="Picture 2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pic>
        <p:nvPicPr>
          <p:cNvPr id="22" name="Picture 2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sp>
        <p:nvSpPr>
          <p:cNvPr id="23" name="Rectangle 22">
            <a:extLst>
              <a:ext uri="{FF2B5EF4-FFF2-40B4-BE49-F238E27FC236}">
                <a16:creationId xmlns=""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grpSp>
        <p:nvGrpSpPr>
          <p:cNvPr id="38" name="Group 37"/>
          <p:cNvGrpSpPr/>
          <p:nvPr userDrawn="1"/>
        </p:nvGrpSpPr>
        <p:grpSpPr>
          <a:xfrm>
            <a:off x="14497049" y="6407578"/>
            <a:ext cx="3257551" cy="3126948"/>
            <a:chOff x="351303" y="1475626"/>
            <a:chExt cx="4296904" cy="4124630"/>
          </a:xfrm>
        </p:grpSpPr>
        <p:grpSp>
          <p:nvGrpSpPr>
            <p:cNvPr id="39" name="Group 38"/>
            <p:cNvGrpSpPr/>
            <p:nvPr/>
          </p:nvGrpSpPr>
          <p:grpSpPr>
            <a:xfrm>
              <a:off x="744570" y="1475626"/>
              <a:ext cx="3074258" cy="4124630"/>
              <a:chOff x="241618" y="1591738"/>
              <a:chExt cx="3577210" cy="4799424"/>
            </a:xfrm>
          </p:grpSpPr>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618" y="1591738"/>
                <a:ext cx="3577210" cy="4799424"/>
              </a:xfrm>
              <a:prstGeom prst="rect">
                <a:avLst/>
              </a:prstGeom>
            </p:spPr>
          </p:pic>
          <p:grpSp>
            <p:nvGrpSpPr>
              <p:cNvPr id="44" name="Group 43"/>
              <p:cNvGrpSpPr/>
              <p:nvPr/>
            </p:nvGrpSpPr>
            <p:grpSpPr>
              <a:xfrm>
                <a:off x="1076326" y="2968176"/>
                <a:ext cx="1943100" cy="2077207"/>
                <a:chOff x="1076326" y="2968176"/>
                <a:chExt cx="1943100" cy="2077207"/>
              </a:xfrm>
            </p:grpSpPr>
            <p:sp>
              <p:nvSpPr>
                <p:cNvPr id="45" name="Rectangle 44"/>
                <p:cNvSpPr/>
                <p:nvPr/>
              </p:nvSpPr>
              <p:spPr>
                <a:xfrm>
                  <a:off x="1076326" y="2968176"/>
                  <a:ext cx="1943100" cy="2900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076326" y="3676909"/>
                  <a:ext cx="1943100" cy="290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76326" y="4216103"/>
                  <a:ext cx="1943100" cy="290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1076326" y="4755295"/>
                  <a:ext cx="1943100" cy="290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40" name="Picture 39"/>
            <p:cNvPicPr preferRelativeResize="0">
              <a:picLocks noChangeAspect="1"/>
            </p:cNvPicPr>
            <p:nvPr/>
          </p:nvPicPr>
          <p:blipFill rotWithShape="1">
            <a:blip r:embed="rId7" cstate="print">
              <a:extLst>
                <a:ext uri="{28A0092B-C50C-407E-A947-70E740481C1C}">
                  <a14:useLocalDpi xmlns:a14="http://schemas.microsoft.com/office/drawing/2010/main" val="0"/>
                </a:ext>
              </a:extLst>
            </a:blip>
            <a:srcRect l="11141" t="11895" r="11141" b="11895"/>
            <a:stretch/>
          </p:blipFill>
          <p:spPr>
            <a:xfrm>
              <a:off x="2186372" y="1978845"/>
              <a:ext cx="2461835" cy="1408205"/>
            </a:xfrm>
            <a:prstGeom prst="rect">
              <a:avLst/>
            </a:prstGeom>
          </p:spPr>
        </p:pic>
        <p:pic>
          <p:nvPicPr>
            <p:cNvPr id="41" name="Picture 40"/>
            <p:cNvPicPr>
              <a:picLocks noChangeAspect="1"/>
            </p:cNvPicPr>
            <p:nvPr/>
          </p:nvPicPr>
          <p:blipFill rotWithShape="1">
            <a:blip r:embed="rId8" cstate="print">
              <a:extLst>
                <a:ext uri="{28A0092B-C50C-407E-A947-70E740481C1C}">
                  <a14:useLocalDpi xmlns:a14="http://schemas.microsoft.com/office/drawing/2010/main" val="0"/>
                </a:ext>
              </a:extLst>
            </a:blip>
            <a:srcRect l="14022" t="14110" r="46190" b="46243"/>
            <a:stretch/>
          </p:blipFill>
          <p:spPr>
            <a:xfrm>
              <a:off x="351303" y="3065038"/>
              <a:ext cx="1578041" cy="1572444"/>
            </a:xfrm>
            <a:prstGeom prst="ellipse">
              <a:avLst/>
            </a:prstGeom>
          </p:spPr>
        </p:pic>
        <p:sp>
          <p:nvSpPr>
            <p:cNvPr id="42" name="Freeform 8"/>
            <p:cNvSpPr>
              <a:spLocks noChangeAspect="1" noChangeArrowheads="1"/>
            </p:cNvSpPr>
            <p:nvPr/>
          </p:nvSpPr>
          <p:spPr bwMode="auto">
            <a:xfrm>
              <a:off x="559739" y="3413895"/>
              <a:ext cx="1106424" cy="842373"/>
            </a:xfrm>
            <a:custGeom>
              <a:avLst/>
              <a:gdLst>
                <a:gd name="T0" fmla="*/ 717 w 3011"/>
                <a:gd name="T1" fmla="*/ 1817 h 2293"/>
                <a:gd name="T2" fmla="*/ 81 w 3011"/>
                <a:gd name="T3" fmla="*/ 1192 h 2293"/>
                <a:gd name="T4" fmla="*/ 81 w 3011"/>
                <a:gd name="T5" fmla="*/ 880 h 2293"/>
                <a:gd name="T6" fmla="*/ 242 w 3011"/>
                <a:gd name="T7" fmla="*/ 718 h 2293"/>
                <a:gd name="T8" fmla="*/ 555 w 3011"/>
                <a:gd name="T9" fmla="*/ 718 h 2293"/>
                <a:gd name="T10" fmla="*/ 1192 w 3011"/>
                <a:gd name="T11" fmla="*/ 1342 h 2293"/>
                <a:gd name="T12" fmla="*/ 2454 w 3011"/>
                <a:gd name="T13" fmla="*/ 81 h 2293"/>
                <a:gd name="T14" fmla="*/ 2766 w 3011"/>
                <a:gd name="T15" fmla="*/ 81 h 2293"/>
                <a:gd name="T16" fmla="*/ 2928 w 3011"/>
                <a:gd name="T17" fmla="*/ 243 h 2293"/>
                <a:gd name="T18" fmla="*/ 2928 w 3011"/>
                <a:gd name="T19" fmla="*/ 556 h 2293"/>
                <a:gd name="T20" fmla="*/ 1667 w 3011"/>
                <a:gd name="T21" fmla="*/ 1817 h 2293"/>
                <a:gd name="T22" fmla="*/ 1192 w 3011"/>
                <a:gd name="T23" fmla="*/ 2292 h 2293"/>
                <a:gd name="T24" fmla="*/ 717 w 3011"/>
                <a:gd name="T25" fmla="*/ 1817 h 2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11" h="2293">
                  <a:moveTo>
                    <a:pt x="717" y="1817"/>
                  </a:moveTo>
                  <a:cubicBezTo>
                    <a:pt x="81" y="1192"/>
                    <a:pt x="81" y="1192"/>
                    <a:pt x="81" y="1192"/>
                  </a:cubicBezTo>
                  <a:cubicBezTo>
                    <a:pt x="0" y="1100"/>
                    <a:pt x="0" y="961"/>
                    <a:pt x="81" y="880"/>
                  </a:cubicBezTo>
                  <a:cubicBezTo>
                    <a:pt x="242" y="718"/>
                    <a:pt x="242" y="718"/>
                    <a:pt x="242" y="718"/>
                  </a:cubicBezTo>
                  <a:cubicBezTo>
                    <a:pt x="324" y="625"/>
                    <a:pt x="474" y="625"/>
                    <a:pt x="555" y="718"/>
                  </a:cubicBezTo>
                  <a:cubicBezTo>
                    <a:pt x="1192" y="1342"/>
                    <a:pt x="1192" y="1342"/>
                    <a:pt x="1192" y="1342"/>
                  </a:cubicBezTo>
                  <a:cubicBezTo>
                    <a:pt x="2454" y="81"/>
                    <a:pt x="2454" y="81"/>
                    <a:pt x="2454" y="81"/>
                  </a:cubicBezTo>
                  <a:cubicBezTo>
                    <a:pt x="2535" y="0"/>
                    <a:pt x="2685" y="0"/>
                    <a:pt x="2766" y="81"/>
                  </a:cubicBezTo>
                  <a:cubicBezTo>
                    <a:pt x="2928" y="243"/>
                    <a:pt x="2928" y="243"/>
                    <a:pt x="2928" y="243"/>
                  </a:cubicBezTo>
                  <a:cubicBezTo>
                    <a:pt x="3010" y="324"/>
                    <a:pt x="3010" y="475"/>
                    <a:pt x="2928" y="556"/>
                  </a:cubicBezTo>
                  <a:cubicBezTo>
                    <a:pt x="1667" y="1817"/>
                    <a:pt x="1667" y="1817"/>
                    <a:pt x="1667" y="1817"/>
                  </a:cubicBezTo>
                  <a:cubicBezTo>
                    <a:pt x="1192" y="2292"/>
                    <a:pt x="1192" y="2292"/>
                    <a:pt x="1192" y="2292"/>
                  </a:cubicBezTo>
                  <a:lnTo>
                    <a:pt x="717" y="1817"/>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racle Sans" panose="020B0503020204020204" pitchFamily="34" charset="0"/>
                <a:cs typeface="Oracle Sans" panose="020B0503020204020204" pitchFamily="34" charset="0"/>
              </a:endParaRPr>
            </a:p>
          </p:txBody>
        </p:sp>
      </p:grpSp>
      <p:sp>
        <p:nvSpPr>
          <p:cNvPr id="20"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1635496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3451" y="2272710"/>
            <a:ext cx="16421100" cy="3446068"/>
          </a:xfrm>
        </p:spPr>
        <p:txBody>
          <a:bodyPr/>
          <a:lstStyle>
            <a:lvl1pPr>
              <a:spcBef>
                <a:spcPts val="1350"/>
              </a:spcBef>
              <a:defRPr/>
            </a:lvl1pPr>
            <a:lvl2pPr>
              <a:spcBef>
                <a:spcPts val="1800"/>
              </a:spcBef>
              <a:buClr>
                <a:schemeClr val="accent1"/>
              </a:buClr>
              <a:defRPr/>
            </a:lvl2pPr>
            <a:lvl3pPr marL="1943100" indent="-571500">
              <a:spcBef>
                <a:spcPts val="1800"/>
              </a:spcBef>
              <a:buClr>
                <a:schemeClr val="accent1"/>
              </a:buClr>
              <a:defRPr/>
            </a:lvl3pPr>
            <a:lvl4pPr>
              <a:spcBef>
                <a:spcPts val="1800"/>
              </a:spcBef>
              <a:buClr>
                <a:schemeClr val="accent1"/>
              </a:buClr>
              <a:defRPr/>
            </a:lvl4pPr>
            <a:lvl5pPr>
              <a:spcBef>
                <a:spcPts val="1800"/>
              </a:spcBef>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umbered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32689" y="2265654"/>
            <a:ext cx="16422624" cy="3446068"/>
          </a:xfrm>
        </p:spPr>
        <p:txBody>
          <a:bodyPr/>
          <a:lstStyle>
            <a:lvl2pPr>
              <a:buFont typeface="+mj-lt"/>
              <a:buAutoNum type="arabicPeriod"/>
              <a:defRPr/>
            </a:lvl2pPr>
            <a:lvl3pPr marL="1943100" indent="-57150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mber and Alpha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2689" y="2265654"/>
            <a:ext cx="16422624" cy="3446068"/>
          </a:xfrm>
        </p:spPr>
        <p:txBody>
          <a:bodyPr/>
          <a:lstStyle>
            <a:lvl2pPr>
              <a:buClr>
                <a:schemeClr val="accent1"/>
              </a:buClr>
              <a:buFont typeface="+mj-lt"/>
              <a:buAutoNum type="arabicPeriod"/>
              <a:defRPr/>
            </a:lvl2pPr>
            <a:lvl3pPr marL="1943100" indent="-571500">
              <a:buClr>
                <a:schemeClr val="accent1"/>
              </a:buClr>
              <a:buFont typeface="+mj-lt"/>
              <a:buAutoNum type="alphaLcPeriod"/>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reserve="1">
  <p:cSld name="Quiz">
    <p:spTree>
      <p:nvGrpSpPr>
        <p:cNvPr id="1" name=""/>
        <p:cNvGrpSpPr/>
        <p:nvPr/>
      </p:nvGrpSpPr>
      <p:grpSpPr>
        <a:xfrm>
          <a:off x="0" y="0"/>
          <a:ext cx="0" cy="0"/>
          <a:chOff x="0" y="0"/>
          <a:chExt cx="0" cy="0"/>
        </a:xfrm>
      </p:grpSpPr>
      <p:pic>
        <p:nvPicPr>
          <p:cNvPr id="19" name="Picture 18">
            <a:extLst>
              <a:ext uri="{FF2B5EF4-FFF2-40B4-BE49-F238E27FC236}">
                <a16:creationId xmlns="" xmlns:a16="http://schemas.microsoft.com/office/drawing/2014/main" id="{EFB9E9CD-D1E8-2941-B6E9-04C71E3BFC82}"/>
              </a:ext>
            </a:extLst>
          </p:cNvPr>
          <p:cNvPicPr>
            <a:picLocks noChangeAspect="1"/>
          </p:cNvPicPr>
          <p:nvPr userDrawn="1"/>
        </p:nvPicPr>
        <p:blipFill>
          <a:blip r:embed="rId3">
            <a:duotone>
              <a:prstClr val="black"/>
              <a:srgbClr val="FFFFFF">
                <a:lumMod val="75000"/>
                <a:tint val="45000"/>
                <a:satMod val="400000"/>
              </a:srgbClr>
            </a:duotone>
            <a:extLst>
              <a:ext uri="{28A0092B-C50C-407E-A947-70E740481C1C}">
                <a14:useLocalDpi xmlns:a14="http://schemas.microsoft.com/office/drawing/2010/main" val="0"/>
              </a:ext>
            </a:extLst>
          </a:blip>
          <a:stretch/>
        </p:blipFill>
        <p:spPr>
          <a:xfrm>
            <a:off x="9144000" y="6619875"/>
            <a:ext cx="9144000" cy="3667125"/>
          </a:xfrm>
          <a:prstGeom prst="rect">
            <a:avLst/>
          </a:prstGeom>
        </p:spPr>
      </p:pic>
      <p:sp>
        <p:nvSpPr>
          <p:cNvPr id="3" name="Content Placeholder 2"/>
          <p:cNvSpPr>
            <a:spLocks noGrp="1"/>
          </p:cNvSpPr>
          <p:nvPr>
            <p:ph idx="1"/>
          </p:nvPr>
        </p:nvSpPr>
        <p:spPr>
          <a:xfrm>
            <a:off x="932689" y="2267712"/>
            <a:ext cx="16422624" cy="1382426"/>
          </a:xfrm>
        </p:spPr>
        <p:txBody>
          <a:bodyPr/>
          <a:lstStyle>
            <a:lvl1pPr marL="0" indent="-14289">
              <a:defRPr/>
            </a:lvl1pPr>
            <a:lvl2pPr marL="685800" indent="-571500">
              <a:buFont typeface="+mj-lt"/>
              <a:buAutoNum type="alphaLcPeriod"/>
              <a:defRPr/>
            </a:lvl2pPr>
            <a:lvl3pPr>
              <a:buNone/>
              <a:defRPr/>
            </a:lvl3pPr>
          </a:lstStyle>
          <a:p>
            <a:pPr lvl="0"/>
            <a:r>
              <a:rPr lang="en-US"/>
              <a:t>Click to edit Master text styles</a:t>
            </a:r>
          </a:p>
          <a:p>
            <a:pPr lvl="1"/>
            <a:r>
              <a:rPr lang="en-US"/>
              <a:t>Second level</a:t>
            </a:r>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pic>
        <p:nvPicPr>
          <p:cNvPr id="14" name="Picture 1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sp>
        <p:nvSpPr>
          <p:cNvPr id="13" name="Rectangle 12">
            <a:extLst>
              <a:ext uri="{FF2B5EF4-FFF2-40B4-BE49-F238E27FC236}">
                <a16:creationId xmlns=""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6760860" y="355291"/>
            <a:ext cx="1141751" cy="1719305"/>
          </a:xfrm>
          <a:prstGeom prst="rect">
            <a:avLst/>
          </a:prstGeom>
        </p:spPr>
      </p:pic>
      <p:sp>
        <p:nvSpPr>
          <p:cNvPr id="22" name="Title_Gray_Number"/>
          <p:cNvSpPr>
            <a:spLocks noChangeArrowheads="1"/>
          </p:cNvSpPr>
          <p:nvPr userDrawn="1"/>
        </p:nvSpPr>
        <p:spPr bwMode="gray">
          <a:xfrm>
            <a:off x="16840200" y="352865"/>
            <a:ext cx="968250" cy="1159281"/>
          </a:xfrm>
          <a:prstGeom prst="rect">
            <a:avLst/>
          </a:prstGeom>
          <a:noFill/>
          <a:ln w="9525">
            <a:noFill/>
            <a:miter lim="800000"/>
            <a:headEnd/>
            <a:tailEnd/>
          </a:ln>
          <a:effectLst>
            <a:outerShdw blurRad="50800" dist="38100" dir="5400000" algn="t" rotWithShape="0">
              <a:prstClr val="black">
                <a:alpha val="40000"/>
              </a:prstClr>
            </a:outerShdw>
          </a:effectLst>
        </p:spPr>
        <p:txBody>
          <a:bodyPr wrap="square" lIns="25395" tIns="25395" rIns="25395" bIns="25395" anchor="b">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Font typeface="Arial" panose="020B0604020202020204" pitchFamily="34" charset="0"/>
              <a:buNone/>
              <a:defRPr/>
            </a:pPr>
            <a:r>
              <a:rPr lang="en-US" sz="7200" b="1" dirty="0">
                <a:solidFill>
                  <a:schemeClr val="bg1"/>
                </a:solidFill>
                <a:latin typeface="+mn-lt"/>
                <a:cs typeface="Calibri" pitchFamily="34" charset="0"/>
              </a:rPr>
              <a:t>Q</a:t>
            </a:r>
          </a:p>
        </p:txBody>
      </p:sp>
      <p:sp>
        <p:nvSpPr>
          <p:cNvPr id="11"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2533159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4E3629"/>
                </a:solidFill>
              </a:defRPr>
            </a:lvl1pPr>
          </a:lstStyle>
          <a:p>
            <a:r>
              <a:rPr lang="en-US"/>
              <a:t>Click to edit Master title style</a:t>
            </a:r>
            <a:endParaRPr lang="en-US" dirty="0"/>
          </a:p>
        </p:txBody>
      </p:sp>
      <p:sp>
        <p:nvSpPr>
          <p:cNvPr id="6" name="Rectangle 5">
            <a:extLst>
              <a:ext uri="{FF2B5EF4-FFF2-40B4-BE49-F238E27FC236}">
                <a16:creationId xmlns=""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4"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9" y="2312991"/>
            <a:ext cx="7906511" cy="3206002"/>
          </a:xfrm>
        </p:spPr>
        <p:txBody>
          <a:bodyPr/>
          <a:lstStyle>
            <a:lvl1pPr>
              <a:defRPr sz="3200"/>
            </a:lvl1pPr>
            <a:lvl2pPr>
              <a:defRPr sz="3200"/>
            </a:lvl2pPr>
            <a:lvl3pPr>
              <a:defRPr sz="3000"/>
            </a:lvl3pPr>
            <a:lvl4pPr>
              <a:defRPr sz="2700"/>
            </a:lvl4pPr>
            <a:lvl5pPr>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p:cNvSpPr>
            <a:spLocks noGrp="1"/>
          </p:cNvSpPr>
          <p:nvPr>
            <p:ph sz="half" idx="2"/>
          </p:nvPr>
        </p:nvSpPr>
        <p:spPr>
          <a:xfrm>
            <a:off x="9448799" y="2312991"/>
            <a:ext cx="8077200" cy="3398042"/>
          </a:xfrm>
        </p:spPr>
        <p:txBody>
          <a:bodyPr/>
          <a:lstStyle>
            <a:lvl1pPr>
              <a:defRPr sz="3200" baseline="0">
                <a:solidFill>
                  <a:srgbClr val="312D2A"/>
                </a:solidFill>
              </a:defRPr>
            </a:lvl1pPr>
            <a:lvl2pPr>
              <a:defRPr sz="3200"/>
            </a:lvl2pPr>
            <a:lvl3pPr>
              <a:defRPr sz="3000"/>
            </a:lvl3pPr>
            <a:lvl4pPr>
              <a:defRPr sz="2700"/>
            </a:lvl4pPr>
            <a:lvl5pPr>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6"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EFB9E9CD-D1E8-2941-B6E9-04C71E3BFC82}"/>
              </a:ext>
            </a:extLst>
          </p:cNvPr>
          <p:cNvPicPr>
            <a:picLocks noChangeAspect="1"/>
          </p:cNvPicPr>
          <p:nvPr/>
        </p:nvPicPr>
        <p:blipFill>
          <a:blip r:embed="rId23">
            <a:duotone>
              <a:prstClr val="black"/>
              <a:srgbClr val="FFFFFF">
                <a:lumMod val="75000"/>
                <a:tint val="45000"/>
                <a:satMod val="400000"/>
              </a:srgbClr>
            </a:duotone>
            <a:extLst>
              <a:ext uri="{28A0092B-C50C-407E-A947-70E740481C1C}">
                <a14:useLocalDpi xmlns:a14="http://schemas.microsoft.com/office/drawing/2010/main" val="0"/>
              </a:ext>
            </a:extLst>
          </a:blip>
          <a:stretch/>
        </p:blipFill>
        <p:spPr>
          <a:xfrm>
            <a:off x="9144000" y="6619875"/>
            <a:ext cx="9144000" cy="3667125"/>
          </a:xfrm>
          <a:prstGeom prst="rect">
            <a:avLst/>
          </a:prstGeom>
        </p:spPr>
      </p:pic>
      <p:sp>
        <p:nvSpPr>
          <p:cNvPr id="1031" name="Slide_PlaceholderText"/>
          <p:cNvSpPr>
            <a:spLocks noGrp="1" noChangeArrowheads="1"/>
          </p:cNvSpPr>
          <p:nvPr>
            <p:ph type="body" idx="1"/>
          </p:nvPr>
        </p:nvSpPr>
        <p:spPr bwMode="gray">
          <a:xfrm>
            <a:off x="933451" y="2272710"/>
            <a:ext cx="16421100" cy="3446068"/>
          </a:xfrm>
          <a:prstGeom prst="rect">
            <a:avLst/>
          </a:prstGeom>
          <a:noFill/>
          <a:ln w="9525">
            <a:noFill/>
            <a:miter lim="800000"/>
            <a:headEnd/>
            <a:tailEnd/>
          </a:ln>
        </p:spPr>
        <p:txBody>
          <a:bodyPr vert="horz" wrap="square" lIns="25398" tIns="25398" rIns="25398" bIns="25398"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32" name="Slide_PlaceholderTitle"/>
          <p:cNvSpPr>
            <a:spLocks noGrp="1" noChangeArrowheads="1"/>
          </p:cNvSpPr>
          <p:nvPr>
            <p:ph type="title"/>
          </p:nvPr>
        </p:nvSpPr>
        <p:spPr bwMode="auto">
          <a:xfrm>
            <a:off x="933451" y="616397"/>
            <a:ext cx="16421100" cy="1174304"/>
          </a:xfrm>
          <a:prstGeom prst="rect">
            <a:avLst/>
          </a:prstGeom>
          <a:noFill/>
          <a:ln w="9525">
            <a:noFill/>
            <a:miter lim="800000"/>
            <a:headEnd/>
            <a:tailEnd/>
          </a:ln>
        </p:spPr>
        <p:txBody>
          <a:bodyPr vert="horz" wrap="square" lIns="25398" tIns="25398" rIns="25398" bIns="25398" numCol="1" anchor="t" anchorCtr="0" compatLnSpc="1">
            <a:prstTxWarp prst="textNoShape">
              <a:avLst/>
            </a:prstTxWarp>
          </a:bodyPr>
          <a:lstStyle/>
          <a:p>
            <a:pPr lvl="0"/>
            <a:r>
              <a:rPr lang="en-US"/>
              <a:t>Click to edit Master title style</a:t>
            </a:r>
            <a:endParaRPr lang="en-US" dirty="0"/>
          </a:p>
        </p:txBody>
      </p:sp>
      <p:pic>
        <p:nvPicPr>
          <p:cNvPr id="16" name="Picture 15"/>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pic>
        <p:nvPicPr>
          <p:cNvPr id="17" name="Picture 16"/>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spTree>
    <p:custDataLst>
      <p:tags r:id="rId22"/>
    </p:custDataLst>
  </p:cSld>
  <p:clrMap bg1="lt1" tx1="dk1" bg2="lt2" tx2="dk2" accent1="accent1" accent2="accent2" accent3="accent3" accent4="accent4" accent5="accent5" accent6="accent6" hlink="hlink" folHlink="folHlink"/>
  <p:sldLayoutIdLst>
    <p:sldLayoutId id="2147484111" r:id="rId1"/>
    <p:sldLayoutId id="2147484115" r:id="rId2"/>
    <p:sldLayoutId id="2147484116" r:id="rId3"/>
    <p:sldLayoutId id="2147484105" r:id="rId4"/>
    <p:sldLayoutId id="2147484106" r:id="rId5"/>
    <p:sldLayoutId id="2147484107" r:id="rId6"/>
    <p:sldLayoutId id="2147484117" r:id="rId7"/>
    <p:sldLayoutId id="2147484108" r:id="rId8"/>
    <p:sldLayoutId id="2147484114" r:id="rId9"/>
    <p:sldLayoutId id="2147484113" r:id="rId10"/>
    <p:sldLayoutId id="2147484124" r:id="rId11"/>
    <p:sldLayoutId id="2147484125" r:id="rId12"/>
    <p:sldLayoutId id="2147484118" r:id="rId13"/>
    <p:sldLayoutId id="2147484119" r:id="rId14"/>
    <p:sldLayoutId id="2147484120" r:id="rId15"/>
    <p:sldLayoutId id="2147484121" r:id="rId16"/>
    <p:sldLayoutId id="2147484122" r:id="rId17"/>
    <p:sldLayoutId id="2147484123" r:id="rId18"/>
    <p:sldLayoutId id="2147484126" r:id="rId19"/>
    <p:sldLayoutId id="2147484127" r:id="rId20"/>
  </p:sldLayoutIdLst>
  <p:hf sldNum="0" hdr="0" ftr="0" dt="0"/>
  <p:txStyles>
    <p:titleStyle>
      <a:lvl1pPr algn="l" defTabSz="457181" rtl="0" eaLnBrk="1" fontAlgn="base" hangingPunct="1">
        <a:spcBef>
          <a:spcPct val="20000"/>
        </a:spcBef>
        <a:spcAft>
          <a:spcPct val="0"/>
        </a:spcAft>
        <a:buClr>
          <a:srgbClr val="000000"/>
        </a:buClr>
        <a:buFont typeface="Arial" charset="0"/>
        <a:defRPr sz="5400" b="0" baseline="0">
          <a:solidFill>
            <a:schemeClr val="tx1"/>
          </a:solidFill>
          <a:latin typeface="+mj-lt"/>
          <a:ea typeface="+mj-ea"/>
          <a:cs typeface="Oracle Sans" panose="020B0503020204020204" pitchFamily="34" charset="0"/>
        </a:defRPr>
      </a:lvl1pPr>
      <a:lvl2pPr algn="l" defTabSz="457181"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2pPr>
      <a:lvl3pPr algn="l" defTabSz="457181"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3pPr>
      <a:lvl4pPr algn="l" defTabSz="457181"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4pPr>
      <a:lvl5pPr algn="l" defTabSz="457181"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5pPr>
      <a:lvl6pPr marL="914361" algn="ctr" defTabSz="457181" rtl="0" eaLnBrk="1" fontAlgn="base" hangingPunct="1">
        <a:spcBef>
          <a:spcPct val="20000"/>
        </a:spcBef>
        <a:spcAft>
          <a:spcPct val="0"/>
        </a:spcAft>
        <a:buClr>
          <a:srgbClr val="000000"/>
        </a:buClr>
        <a:buFont typeface="Arial" pitchFamily="34" charset="0"/>
        <a:defRPr sz="5300" b="1">
          <a:solidFill>
            <a:schemeClr val="tx1"/>
          </a:solidFill>
          <a:latin typeface="Arial" pitchFamily="34" charset="0"/>
        </a:defRPr>
      </a:lvl6pPr>
      <a:lvl7pPr marL="1828724" algn="ctr" defTabSz="457181" rtl="0" eaLnBrk="1" fontAlgn="base" hangingPunct="1">
        <a:spcBef>
          <a:spcPct val="20000"/>
        </a:spcBef>
        <a:spcAft>
          <a:spcPct val="0"/>
        </a:spcAft>
        <a:buClr>
          <a:srgbClr val="000000"/>
        </a:buClr>
        <a:buFont typeface="Arial" pitchFamily="34" charset="0"/>
        <a:defRPr sz="5300" b="1">
          <a:solidFill>
            <a:schemeClr val="tx1"/>
          </a:solidFill>
          <a:latin typeface="Arial" pitchFamily="34" charset="0"/>
        </a:defRPr>
      </a:lvl7pPr>
      <a:lvl8pPr marL="2743086" algn="ctr" defTabSz="457181" rtl="0" eaLnBrk="1" fontAlgn="base" hangingPunct="1">
        <a:spcBef>
          <a:spcPct val="20000"/>
        </a:spcBef>
        <a:spcAft>
          <a:spcPct val="0"/>
        </a:spcAft>
        <a:buClr>
          <a:srgbClr val="000000"/>
        </a:buClr>
        <a:buFont typeface="Arial" pitchFamily="34" charset="0"/>
        <a:defRPr sz="5300" b="1">
          <a:solidFill>
            <a:schemeClr val="tx1"/>
          </a:solidFill>
          <a:latin typeface="Arial" pitchFamily="34" charset="0"/>
        </a:defRPr>
      </a:lvl8pPr>
      <a:lvl9pPr marL="3657447" algn="ctr" defTabSz="457181" rtl="0" eaLnBrk="1" fontAlgn="base" hangingPunct="1">
        <a:spcBef>
          <a:spcPct val="20000"/>
        </a:spcBef>
        <a:spcAft>
          <a:spcPct val="0"/>
        </a:spcAft>
        <a:buClr>
          <a:srgbClr val="000000"/>
        </a:buClr>
        <a:buFont typeface="Arial" pitchFamily="34" charset="0"/>
        <a:defRPr sz="5300" b="1">
          <a:solidFill>
            <a:schemeClr val="tx1"/>
          </a:solidFill>
          <a:latin typeface="Arial" pitchFamily="34" charset="0"/>
        </a:defRPr>
      </a:lvl9pPr>
    </p:titleStyle>
    <p:bodyStyle>
      <a:lvl1pPr marL="0" indent="0" algn="l" defTabSz="457181" rtl="0" eaLnBrk="1" fontAlgn="base" hangingPunct="1">
        <a:lnSpc>
          <a:spcPct val="110000"/>
        </a:lnSpc>
        <a:spcBef>
          <a:spcPts val="1350"/>
        </a:spcBef>
        <a:spcAft>
          <a:spcPct val="0"/>
        </a:spcAft>
        <a:buClr>
          <a:srgbClr val="000000"/>
        </a:buClr>
        <a:buFont typeface="Arial" charset="0"/>
        <a:defRPr sz="3300" baseline="0">
          <a:solidFill>
            <a:schemeClr val="tx1"/>
          </a:solidFill>
          <a:latin typeface="Oracle Sans" panose="020B0503020204020204" pitchFamily="34" charset="0"/>
          <a:ea typeface="+mn-ea"/>
          <a:cs typeface="Oracle Sans" panose="020B0503020204020204" pitchFamily="34" charset="0"/>
        </a:defRPr>
      </a:lvl1pPr>
      <a:lvl2pPr marL="685800" indent="-573088" algn="l" defTabSz="457181" rtl="0" eaLnBrk="1" fontAlgn="base" hangingPunct="1">
        <a:lnSpc>
          <a:spcPct val="110000"/>
        </a:lnSpc>
        <a:spcBef>
          <a:spcPts val="1800"/>
        </a:spcBef>
        <a:spcAft>
          <a:spcPct val="0"/>
        </a:spcAft>
        <a:buClr>
          <a:srgbClr val="D1350F"/>
        </a:buClr>
        <a:buFont typeface="Arial" charset="0"/>
        <a:buChar char="•"/>
        <a:defRPr sz="3200" baseline="0">
          <a:solidFill>
            <a:schemeClr val="tx1"/>
          </a:solidFill>
          <a:latin typeface="Oracle Sans" panose="020B0503020204020204" pitchFamily="34" charset="0"/>
          <a:cs typeface="Oracle Sans" panose="020B0503020204020204" pitchFamily="34" charset="0"/>
        </a:defRPr>
      </a:lvl2pPr>
      <a:lvl3pPr marL="1941513" indent="-569913" algn="l" defTabSz="457181" rtl="0" eaLnBrk="1" fontAlgn="base" hangingPunct="1">
        <a:lnSpc>
          <a:spcPct val="110000"/>
        </a:lnSpc>
        <a:spcBef>
          <a:spcPts val="1800"/>
        </a:spcBef>
        <a:spcAft>
          <a:spcPct val="0"/>
        </a:spcAft>
        <a:buClr>
          <a:srgbClr val="D1350F"/>
        </a:buClr>
        <a:buFont typeface="Arial" charset="0"/>
        <a:buChar char="–"/>
        <a:defRPr sz="3000" baseline="0">
          <a:solidFill>
            <a:schemeClr val="tx1"/>
          </a:solidFill>
          <a:latin typeface="Oracle Sans" panose="020B0503020204020204" pitchFamily="34" charset="0"/>
          <a:cs typeface="Oracle Sans" panose="020B0503020204020204" pitchFamily="34" charset="0"/>
        </a:defRPr>
      </a:lvl3pPr>
      <a:lvl4pPr marL="2743200" indent="-577850" algn="l" defTabSz="457181" rtl="0" eaLnBrk="1" fontAlgn="base" hangingPunct="1">
        <a:lnSpc>
          <a:spcPct val="110000"/>
        </a:lnSpc>
        <a:spcBef>
          <a:spcPts val="1800"/>
        </a:spcBef>
        <a:spcAft>
          <a:spcPct val="0"/>
        </a:spcAft>
        <a:buClr>
          <a:srgbClr val="D1350F"/>
        </a:buClr>
        <a:buSzPct val="45000"/>
        <a:buFont typeface="Arial" charset="0"/>
        <a:buChar char="—"/>
        <a:defRPr sz="2700" baseline="0">
          <a:solidFill>
            <a:schemeClr val="tx1"/>
          </a:solidFill>
          <a:latin typeface="Oracle Sans" panose="020B0503020204020204" pitchFamily="34" charset="0"/>
          <a:cs typeface="Oracle Sans" panose="020B0503020204020204" pitchFamily="34" charset="0"/>
        </a:defRPr>
      </a:lvl4pPr>
      <a:lvl5pPr marL="3429000" indent="-571500" algn="l" defTabSz="457181" rtl="0" eaLnBrk="1" fontAlgn="base" hangingPunct="1">
        <a:lnSpc>
          <a:spcPct val="110000"/>
        </a:lnSpc>
        <a:spcBef>
          <a:spcPts val="1800"/>
        </a:spcBef>
        <a:spcAft>
          <a:spcPct val="0"/>
        </a:spcAft>
        <a:buClr>
          <a:srgbClr val="D1350F"/>
        </a:buClr>
        <a:buSzPct val="55000"/>
        <a:buFont typeface="Arial" charset="0"/>
        <a:buChar char="—"/>
        <a:defRPr sz="2400" baseline="0">
          <a:solidFill>
            <a:schemeClr val="tx1"/>
          </a:solidFill>
          <a:latin typeface="Oracle Sans" panose="020B0503020204020204" pitchFamily="34" charset="0"/>
          <a:cs typeface="Oracle Sans" panose="020B0503020204020204" pitchFamily="34" charset="0"/>
        </a:defRPr>
      </a:lvl5pPr>
      <a:lvl6pPr marL="4336870" indent="-460357" algn="l" defTabSz="457181" rtl="0" eaLnBrk="1" fontAlgn="base" hangingPunct="1">
        <a:spcBef>
          <a:spcPct val="20000"/>
        </a:spcBef>
        <a:spcAft>
          <a:spcPct val="0"/>
        </a:spcAft>
        <a:buClr>
          <a:schemeClr val="accent2"/>
        </a:buClr>
        <a:buSzPct val="55000"/>
        <a:buFont typeface="Arial" pitchFamily="34" charset="0"/>
        <a:buChar char="—"/>
        <a:defRPr sz="3200">
          <a:solidFill>
            <a:schemeClr val="tx1"/>
          </a:solidFill>
          <a:latin typeface="+mn-lt"/>
        </a:defRPr>
      </a:lvl6pPr>
      <a:lvl7pPr marL="5251231" indent="-460357" algn="l" defTabSz="457181" rtl="0" eaLnBrk="1" fontAlgn="base" hangingPunct="1">
        <a:spcBef>
          <a:spcPct val="20000"/>
        </a:spcBef>
        <a:spcAft>
          <a:spcPct val="0"/>
        </a:spcAft>
        <a:buClr>
          <a:schemeClr val="accent2"/>
        </a:buClr>
        <a:buSzPct val="55000"/>
        <a:buFont typeface="Arial" pitchFamily="34" charset="0"/>
        <a:buChar char="—"/>
        <a:defRPr sz="3200">
          <a:solidFill>
            <a:schemeClr val="tx1"/>
          </a:solidFill>
          <a:latin typeface="+mn-lt"/>
        </a:defRPr>
      </a:lvl7pPr>
      <a:lvl8pPr marL="6165592" indent="-460357" algn="l" defTabSz="457181" rtl="0" eaLnBrk="1" fontAlgn="base" hangingPunct="1">
        <a:spcBef>
          <a:spcPct val="20000"/>
        </a:spcBef>
        <a:spcAft>
          <a:spcPct val="0"/>
        </a:spcAft>
        <a:buClr>
          <a:schemeClr val="accent2"/>
        </a:buClr>
        <a:buSzPct val="55000"/>
        <a:buFont typeface="Arial" pitchFamily="34" charset="0"/>
        <a:buChar char="—"/>
        <a:defRPr sz="3200">
          <a:solidFill>
            <a:schemeClr val="tx1"/>
          </a:solidFill>
          <a:latin typeface="+mn-lt"/>
        </a:defRPr>
      </a:lvl8pPr>
      <a:lvl9pPr marL="7079955" indent="-460357" algn="l" defTabSz="457181" rtl="0" eaLnBrk="1" fontAlgn="base" hangingPunct="1">
        <a:spcBef>
          <a:spcPct val="20000"/>
        </a:spcBef>
        <a:spcAft>
          <a:spcPct val="0"/>
        </a:spcAft>
        <a:buClr>
          <a:schemeClr val="accent2"/>
        </a:buClr>
        <a:buSzPct val="55000"/>
        <a:buFont typeface="Arial" pitchFamily="34" charset="0"/>
        <a:buChar char="—"/>
        <a:defRPr sz="3200">
          <a:solidFill>
            <a:schemeClr val="tx1"/>
          </a:solidFill>
          <a:latin typeface="+mn-lt"/>
        </a:defRPr>
      </a:lvl9pPr>
    </p:bodyStyle>
    <p:otherStyle>
      <a:defPPr>
        <a:defRPr lang="en-US"/>
      </a:defPPr>
      <a:lvl1pPr marL="0" algn="l" defTabSz="1828724" rtl="0" eaLnBrk="1" latinLnBrk="0" hangingPunct="1">
        <a:defRPr sz="3600" kern="1200">
          <a:solidFill>
            <a:schemeClr val="tx1"/>
          </a:solidFill>
          <a:latin typeface="+mn-lt"/>
          <a:ea typeface="+mn-ea"/>
          <a:cs typeface="+mn-cs"/>
        </a:defRPr>
      </a:lvl1pPr>
      <a:lvl2pPr marL="914361" algn="l" defTabSz="1828724" rtl="0" eaLnBrk="1" latinLnBrk="0" hangingPunct="1">
        <a:defRPr sz="3600" kern="1200">
          <a:solidFill>
            <a:schemeClr val="tx1"/>
          </a:solidFill>
          <a:latin typeface="+mn-lt"/>
          <a:ea typeface="+mn-ea"/>
          <a:cs typeface="+mn-cs"/>
        </a:defRPr>
      </a:lvl2pPr>
      <a:lvl3pPr marL="1828724" algn="l" defTabSz="1828724" rtl="0" eaLnBrk="1" latinLnBrk="0" hangingPunct="1">
        <a:defRPr sz="3600" kern="1200">
          <a:solidFill>
            <a:schemeClr val="tx1"/>
          </a:solidFill>
          <a:latin typeface="+mn-lt"/>
          <a:ea typeface="+mn-ea"/>
          <a:cs typeface="+mn-cs"/>
        </a:defRPr>
      </a:lvl3pPr>
      <a:lvl4pPr marL="2743086" algn="l" defTabSz="1828724" rtl="0" eaLnBrk="1" latinLnBrk="0" hangingPunct="1">
        <a:defRPr sz="3600" kern="1200">
          <a:solidFill>
            <a:schemeClr val="tx1"/>
          </a:solidFill>
          <a:latin typeface="+mn-lt"/>
          <a:ea typeface="+mn-ea"/>
          <a:cs typeface="+mn-cs"/>
        </a:defRPr>
      </a:lvl4pPr>
      <a:lvl5pPr marL="3657447" algn="l" defTabSz="1828724" rtl="0" eaLnBrk="1" latinLnBrk="0" hangingPunct="1">
        <a:defRPr sz="3600" kern="1200">
          <a:solidFill>
            <a:schemeClr val="tx1"/>
          </a:solidFill>
          <a:latin typeface="+mn-lt"/>
          <a:ea typeface="+mn-ea"/>
          <a:cs typeface="+mn-cs"/>
        </a:defRPr>
      </a:lvl5pPr>
      <a:lvl6pPr marL="4571810" algn="l" defTabSz="1828724" rtl="0" eaLnBrk="1" latinLnBrk="0" hangingPunct="1">
        <a:defRPr sz="3600" kern="1200">
          <a:solidFill>
            <a:schemeClr val="tx1"/>
          </a:solidFill>
          <a:latin typeface="+mn-lt"/>
          <a:ea typeface="+mn-ea"/>
          <a:cs typeface="+mn-cs"/>
        </a:defRPr>
      </a:lvl6pPr>
      <a:lvl7pPr marL="5486171" algn="l" defTabSz="1828724" rtl="0" eaLnBrk="1" latinLnBrk="0" hangingPunct="1">
        <a:defRPr sz="3600" kern="1200">
          <a:solidFill>
            <a:schemeClr val="tx1"/>
          </a:solidFill>
          <a:latin typeface="+mn-lt"/>
          <a:ea typeface="+mn-ea"/>
          <a:cs typeface="+mn-cs"/>
        </a:defRPr>
      </a:lvl7pPr>
      <a:lvl8pPr marL="6400533" algn="l" defTabSz="1828724" rtl="0" eaLnBrk="1" latinLnBrk="0" hangingPunct="1">
        <a:defRPr sz="3600" kern="1200">
          <a:solidFill>
            <a:schemeClr val="tx1"/>
          </a:solidFill>
          <a:latin typeface="+mn-lt"/>
          <a:ea typeface="+mn-ea"/>
          <a:cs typeface="+mn-cs"/>
        </a:defRPr>
      </a:lvl8pPr>
      <a:lvl9pPr marL="7314896" algn="l" defTabSz="182872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tags" Target="../tags/tag2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26.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2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tags" Target="../tags/tag2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29.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30.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31.xml"/><Relationship Id="rId4" Type="http://schemas.openxmlformats.org/officeDocument/2006/relationships/image" Target="../media/image41.gi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3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33.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34.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35.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36.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38.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tags" Target="../tags/tag39.xml"/><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40.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41.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42.xml"/><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43.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xml"/><Relationship Id="rId1" Type="http://schemas.openxmlformats.org/officeDocument/2006/relationships/tags" Target="../tags/tag44.xml"/><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xml"/><Relationship Id="rId1" Type="http://schemas.openxmlformats.org/officeDocument/2006/relationships/tags" Target="../tags/tag4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46.xml"/><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47.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8.xml"/><Relationship Id="rId1" Type="http://schemas.openxmlformats.org/officeDocument/2006/relationships/tags" Target="../tags/tag4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4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xml"/><Relationship Id="rId1" Type="http://schemas.openxmlformats.org/officeDocument/2006/relationships/tags" Target="../tags/tag50.xml"/><Relationship Id="rId5" Type="http://schemas.openxmlformats.org/officeDocument/2006/relationships/image" Target="../media/image66.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xml"/><Relationship Id="rId1" Type="http://schemas.openxmlformats.org/officeDocument/2006/relationships/tags" Target="../tags/tag51.xml"/><Relationship Id="rId5" Type="http://schemas.openxmlformats.org/officeDocument/2006/relationships/image" Target="../media/image68.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52.xml"/><Relationship Id="rId5" Type="http://schemas.openxmlformats.org/officeDocument/2006/relationships/image" Target="../media/image63.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tags" Target="../tags/tag5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54.xml"/><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9.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notesSlide" Target="../notesSlides/notesSlide5.xml"/><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slideLayout" Target="../slideLayouts/slideLayout4.xml"/><Relationship Id="rId16" Type="http://schemas.openxmlformats.org/officeDocument/2006/relationships/image" Target="../media/image26.png"/><Relationship Id="rId1" Type="http://schemas.openxmlformats.org/officeDocument/2006/relationships/tags" Target="../tags/tag20.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jpe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2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22.xml"/><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23.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24.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5"/>
          <p:cNvSpPr>
            <a:spLocks noGrp="1" noChangeArrowheads="1"/>
          </p:cNvSpPr>
          <p:nvPr>
            <p:ph type="ctr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Creating Sequences, Synonyms, and Indexes</a:t>
            </a:r>
          </a:p>
        </p:txBody>
      </p:sp>
      <p:sp>
        <p:nvSpPr>
          <p:cNvPr id="3" name="Subtitle 2">
            <a:extLst>
              <a:ext uri="{FF2B5EF4-FFF2-40B4-BE49-F238E27FC236}">
                <a16:creationId xmlns="" xmlns:a16="http://schemas.microsoft.com/office/drawing/2014/main" id="{6A195224-2ED0-4F2B-A7D1-3E8D096E9459}"/>
              </a:ext>
            </a:extLst>
          </p:cNvPr>
          <p:cNvSpPr>
            <a:spLocks noGrp="1"/>
          </p:cNvSpPr>
          <p:nvPr>
            <p:ph type="subTitle" idx="1"/>
          </p:nvPr>
        </p:nvSpPr>
        <p:spPr/>
        <p:txBody>
          <a:bodyPr/>
          <a:lstStyle/>
          <a:p>
            <a:endParaRPr lang="en-IN"/>
          </a:p>
        </p:txBody>
      </p:sp>
    </p:spTree>
    <p:custDataLst>
      <p:tags r:id="rId1"/>
    </p:custDataLst>
    <p:extLst>
      <p:ext uri="{BB962C8B-B14F-4D97-AF65-F5344CB8AC3E}">
        <p14:creationId xmlns:p14="http://schemas.microsoft.com/office/powerpoint/2010/main" val="953686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CE062F-D68E-45AD-96A7-D7A4C9F12953}"/>
              </a:ext>
            </a:extLst>
          </p:cNvPr>
          <p:cNvSpPr>
            <a:spLocks noGrp="1"/>
          </p:cNvSpPr>
          <p:nvPr>
            <p:ph type="title"/>
          </p:nvPr>
        </p:nvSpPr>
        <p:spPr/>
        <p:txBody>
          <a:bodyPr/>
          <a:lstStyle/>
          <a:p>
            <a:endParaRPr lang="en-IN"/>
          </a:p>
        </p:txBody>
      </p:sp>
    </p:spTree>
    <p:custDataLst>
      <p:tags r:id="rId1"/>
    </p:custDataLst>
    <p:extLst>
      <p:ext uri="{BB962C8B-B14F-4D97-AF65-F5344CB8AC3E}">
        <p14:creationId xmlns:p14="http://schemas.microsoft.com/office/powerpoint/2010/main" val="174702279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Creating a Sequence</a:t>
            </a:r>
          </a:p>
        </p:txBody>
      </p:sp>
      <p:sp>
        <p:nvSpPr>
          <p:cNvPr id="22531" name="Rectangle 6"/>
          <p:cNvSpPr>
            <a:spLocks noGrp="1" noChangeArrowheads="1"/>
          </p:cNvSpPr>
          <p:nvPr>
            <p:ph idx="1"/>
          </p:nvPr>
        </p:nvSpPr>
        <p:spPr>
          <a:xfrm>
            <a:off x="933451" y="2272710"/>
            <a:ext cx="16421100" cy="1662439"/>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altLang="en-US" dirty="0">
                <a:latin typeface="Oracle Sans" panose="020B0503020204020204" pitchFamily="34" charset="0"/>
                <a:cs typeface="Oracle Sans" panose="020B0503020204020204" pitchFamily="34" charset="0"/>
              </a:rPr>
              <a:t>Create a sequence named </a:t>
            </a:r>
            <a:r>
              <a:rPr lang="en-US" altLang="en-US" dirty="0">
                <a:latin typeface="Courier New" panose="02070309020205020404" pitchFamily="49" charset="0"/>
                <a:cs typeface="Courier New" panose="02070309020205020404" pitchFamily="49" charset="0"/>
              </a:rPr>
              <a:t>DEPT_DEPTID_SEQ </a:t>
            </a:r>
            <a:r>
              <a:rPr lang="en-US" altLang="en-US" dirty="0">
                <a:latin typeface="Oracle Sans" panose="020B0503020204020204" pitchFamily="34" charset="0"/>
                <a:cs typeface="Oracle Sans" panose="020B0503020204020204" pitchFamily="34" charset="0"/>
              </a:rPr>
              <a:t>to be used for the primary key of the </a:t>
            </a:r>
            <a:r>
              <a:rPr lang="en-US" altLang="en-US" dirty="0">
                <a:latin typeface="Courier New" panose="02070309020205020404" pitchFamily="49" charset="0"/>
                <a:cs typeface="Courier New" panose="02070309020205020404" pitchFamily="49" charset="0"/>
              </a:rPr>
              <a:t>DEPARTMENTS</a:t>
            </a:r>
            <a:r>
              <a:rPr lang="en-US" altLang="en-US" dirty="0">
                <a:latin typeface="Oracle Sans" panose="020B0503020204020204" pitchFamily="34" charset="0"/>
                <a:cs typeface="Oracle Sans" panose="020B0503020204020204" pitchFamily="34" charset="0"/>
              </a:rPr>
              <a:t> table.</a:t>
            </a:r>
          </a:p>
          <a:p>
            <a:pPr lvl="1"/>
            <a:r>
              <a:rPr lang="en-US" altLang="en-US" dirty="0">
                <a:latin typeface="Oracle Sans" panose="020B0503020204020204" pitchFamily="34" charset="0"/>
                <a:cs typeface="Oracle Sans" panose="020B0503020204020204" pitchFamily="34" charset="0"/>
              </a:rPr>
              <a:t>Do not use the </a:t>
            </a:r>
            <a:r>
              <a:rPr lang="en-US" altLang="en-US" dirty="0">
                <a:latin typeface="Courier New" panose="02070309020205020404" pitchFamily="49" charset="0"/>
                <a:cs typeface="Courier New" panose="02070309020205020404" pitchFamily="49" charset="0"/>
              </a:rPr>
              <a:t>CYCLE</a:t>
            </a:r>
            <a:r>
              <a:rPr lang="en-US" altLang="en-US" dirty="0">
                <a:latin typeface="Oracle Sans" panose="020B0503020204020204" pitchFamily="34" charset="0"/>
                <a:cs typeface="Oracle Sans" panose="020B0503020204020204" pitchFamily="34" charset="0"/>
              </a:rPr>
              <a:t> option.</a:t>
            </a:r>
          </a:p>
        </p:txBody>
      </p:sp>
      <p:grpSp>
        <p:nvGrpSpPr>
          <p:cNvPr id="4" name="Group 3">
            <a:extLst>
              <a:ext uri="{FF2B5EF4-FFF2-40B4-BE49-F238E27FC236}">
                <a16:creationId xmlns="" xmlns:a16="http://schemas.microsoft.com/office/drawing/2014/main" id="{51DA3EBE-1AC6-496D-B033-EE4DF822B177}"/>
              </a:ext>
            </a:extLst>
          </p:cNvPr>
          <p:cNvGrpSpPr/>
          <p:nvPr/>
        </p:nvGrpSpPr>
        <p:grpSpPr>
          <a:xfrm>
            <a:off x="1299329" y="4253978"/>
            <a:ext cx="16125591" cy="3895743"/>
            <a:chOff x="1299329" y="4253978"/>
            <a:chExt cx="16125591" cy="3251662"/>
          </a:xfrm>
        </p:grpSpPr>
        <p:sp>
          <p:nvSpPr>
            <p:cNvPr id="6" name="Content Placeholder 2"/>
            <p:cNvSpPr txBox="1">
              <a:spLocks/>
            </p:cNvSpPr>
            <p:nvPr/>
          </p:nvSpPr>
          <p:spPr bwMode="gray">
            <a:xfrm>
              <a:off x="1299329" y="4253978"/>
              <a:ext cx="16125591" cy="3178183"/>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82849" tIns="182849" rIns="25395" bIns="25395">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CREATE SEQUENCE dept_deptid_seq</a:t>
              </a:r>
            </a:p>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                START WITH 280</a:t>
              </a:r>
            </a:p>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                INCREMENT BY 10</a:t>
              </a:r>
            </a:p>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                MAXVALUE 9999</a:t>
              </a:r>
            </a:p>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                NOCACHE</a:t>
              </a:r>
            </a:p>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                NOCYCLE</a:t>
              </a:r>
            </a:p>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					   SCALE;</a:t>
              </a:r>
            </a:p>
            <a:p>
              <a:pPr marL="914240" indent="-914240" defTabSz="799961">
                <a:tabLst>
                  <a:tab pos="799961" algn="r"/>
                  <a:tab pos="1345965" algn="l"/>
                </a:tabLst>
                <a:defRPr/>
              </a:pPr>
              <a:endParaRPr lang="en-US" altLang="en-US" sz="2400" b="1" dirty="0">
                <a:latin typeface="Courier New" pitchFamily="49" charset="0"/>
                <a:cs typeface="Oracle Sans" panose="020B0503020204020204" pitchFamily="34" charset="0"/>
              </a:endParaRPr>
            </a:p>
            <a:p>
              <a:pPr marL="914240" indent="-914240" defTabSz="799961">
                <a:tabLst>
                  <a:tab pos="799961" algn="r"/>
                  <a:tab pos="1345965" algn="l"/>
                </a:tabLst>
                <a:defRPr/>
              </a:pPr>
              <a:endParaRPr lang="en-US" altLang="en-US" sz="2400" b="1" dirty="0">
                <a:latin typeface="Courier New" pitchFamily="49" charset="0"/>
                <a:cs typeface="Oracle Sans" panose="020B0503020204020204" pitchFamily="34" charset="0"/>
              </a:endParaRPr>
            </a:p>
          </p:txBody>
        </p:sp>
        <p:pic>
          <p:nvPicPr>
            <p:cNvPr id="1026" name="Picture 2"/>
            <p:cNvPicPr>
              <a:picLocks noChangeAspect="1" noChangeArrowheads="1"/>
            </p:cNvPicPr>
            <p:nvPr/>
          </p:nvPicPr>
          <p:blipFill>
            <a:blip r:embed="rId4" cstate="print"/>
            <a:srcRect/>
            <a:stretch>
              <a:fillRect/>
            </a:stretch>
          </p:blipFill>
          <p:spPr bwMode="auto">
            <a:xfrm>
              <a:off x="1397479" y="6934140"/>
              <a:ext cx="4456943" cy="571500"/>
            </a:xfrm>
            <a:prstGeom prst="rect">
              <a:avLst/>
            </a:prstGeom>
            <a:noFill/>
            <a:ln w="9525">
              <a:noFill/>
              <a:miter lim="800000"/>
              <a:headEnd/>
              <a:tailEnd/>
            </a:ln>
          </p:spPr>
        </p:pic>
      </p:grpSp>
    </p:spTree>
    <p:custDataLst>
      <p:tags r:id="rId1"/>
    </p:custDataLst>
    <p:extLst>
      <p:ext uri="{BB962C8B-B14F-4D97-AF65-F5344CB8AC3E}">
        <p14:creationId xmlns:p14="http://schemas.microsoft.com/office/powerpoint/2010/main" val="2035786733"/>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Courier New" panose="02070309020205020404" pitchFamily="49" charset="0"/>
                <a:cs typeface="Courier New" panose="02070309020205020404" pitchFamily="49" charset="0"/>
              </a:rPr>
              <a:t>NEXTVAL</a:t>
            </a:r>
            <a:r>
              <a:rPr lang="en-US" altLang="en-US" dirty="0">
                <a:latin typeface="+mj-lt"/>
                <a:cs typeface="Oracle Sans" panose="020B0503020204020204" pitchFamily="34" charset="0"/>
              </a:rPr>
              <a:t> and </a:t>
            </a:r>
            <a:r>
              <a:rPr lang="en-US" altLang="en-US" dirty="0">
                <a:latin typeface="Courier New" panose="02070309020205020404" pitchFamily="49" charset="0"/>
                <a:cs typeface="Courier New" panose="02070309020205020404" pitchFamily="49" charset="0"/>
              </a:rPr>
              <a:t>CURRVAL</a:t>
            </a:r>
            <a:r>
              <a:rPr lang="en-US" altLang="en-US" dirty="0">
                <a:latin typeface="+mj-lt"/>
                <a:cs typeface="Oracle Sans" panose="020B0503020204020204" pitchFamily="34" charset="0"/>
              </a:rPr>
              <a:t> Pseudocolumns</a:t>
            </a:r>
          </a:p>
        </p:txBody>
      </p:sp>
      <p:sp>
        <p:nvSpPr>
          <p:cNvPr id="24579" name="Rectangle 5"/>
          <p:cNvSpPr>
            <a:spLocks noGrp="1" noChangeArrowheads="1"/>
          </p:cNvSpPr>
          <p:nvPr>
            <p:ph idx="1"/>
          </p:nvPr>
        </p:nvSpPr>
        <p:spPr>
          <a:xfrm>
            <a:off x="933451" y="2272710"/>
            <a:ext cx="16421100" cy="2204125"/>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altLang="en-US" dirty="0">
                <a:latin typeface="Courier New" panose="02070309020205020404" pitchFamily="49" charset="0"/>
                <a:cs typeface="Courier New" panose="02070309020205020404" pitchFamily="49" charset="0"/>
              </a:rPr>
              <a:t>NEXTVAL</a:t>
            </a:r>
            <a:r>
              <a:rPr lang="en-US" altLang="en-US" dirty="0">
                <a:latin typeface="Oracle Sans" panose="020B0503020204020204" pitchFamily="34" charset="0"/>
                <a:cs typeface="Oracle Sans" panose="020B0503020204020204" pitchFamily="34" charset="0"/>
              </a:rPr>
              <a:t> returns the next available sequence value. It returns a unique value every time it is referenced, even for different users.</a:t>
            </a:r>
          </a:p>
          <a:p>
            <a:pPr lvl="1"/>
            <a:r>
              <a:rPr lang="en-US" altLang="en-US" dirty="0">
                <a:latin typeface="Courier New" panose="02070309020205020404" pitchFamily="49" charset="0"/>
                <a:cs typeface="Courier New" panose="02070309020205020404" pitchFamily="49" charset="0"/>
              </a:rPr>
              <a:t>CURRVAL</a:t>
            </a:r>
            <a:r>
              <a:rPr lang="en-US" altLang="en-US" dirty="0">
                <a:latin typeface="Oracle Sans" panose="020B0503020204020204" pitchFamily="34" charset="0"/>
                <a:cs typeface="Oracle Sans" panose="020B0503020204020204" pitchFamily="34" charset="0"/>
              </a:rPr>
              <a:t> obtains the current sequence value.</a:t>
            </a:r>
          </a:p>
          <a:p>
            <a:pPr lvl="1"/>
            <a:r>
              <a:rPr lang="en-US" altLang="en-US" dirty="0">
                <a:latin typeface="Courier New" panose="02070309020205020404" pitchFamily="49" charset="0"/>
                <a:cs typeface="Courier New" panose="02070309020205020404" pitchFamily="49" charset="0"/>
              </a:rPr>
              <a:t>NEXTVAL</a:t>
            </a:r>
            <a:r>
              <a:rPr lang="en-US" altLang="en-US" dirty="0">
                <a:latin typeface="Oracle Sans" panose="020B0503020204020204" pitchFamily="34" charset="0"/>
                <a:cs typeface="Oracle Sans" panose="020B0503020204020204" pitchFamily="34" charset="0"/>
              </a:rPr>
              <a:t> must be issued for that sequence before </a:t>
            </a:r>
            <a:r>
              <a:rPr lang="en-US" altLang="en-US" dirty="0">
                <a:latin typeface="Courier New" panose="02070309020205020404" pitchFamily="49" charset="0"/>
                <a:cs typeface="Courier New" panose="02070309020205020404" pitchFamily="49" charset="0"/>
              </a:rPr>
              <a:t>CURRVAL</a:t>
            </a:r>
            <a:r>
              <a:rPr lang="en-US" altLang="en-US" dirty="0">
                <a:latin typeface="Oracle Sans" panose="020B0503020204020204" pitchFamily="34" charset="0"/>
                <a:cs typeface="Oracle Sans" panose="020B0503020204020204" pitchFamily="34" charset="0"/>
              </a:rPr>
              <a:t> can be referenced.</a:t>
            </a:r>
          </a:p>
        </p:txBody>
      </p:sp>
      <p:grpSp>
        <p:nvGrpSpPr>
          <p:cNvPr id="7" name="Group 6">
            <a:extLst>
              <a:ext uri="{FF2B5EF4-FFF2-40B4-BE49-F238E27FC236}">
                <a16:creationId xmlns="" xmlns:a16="http://schemas.microsoft.com/office/drawing/2014/main" id="{950EAF36-1A73-4F9B-8BFA-FB34ABDBDB5A}"/>
              </a:ext>
            </a:extLst>
          </p:cNvPr>
          <p:cNvGrpSpPr/>
          <p:nvPr/>
        </p:nvGrpSpPr>
        <p:grpSpPr>
          <a:xfrm>
            <a:off x="4000500" y="4993704"/>
            <a:ext cx="10287000" cy="4686300"/>
            <a:chOff x="4000500" y="4993704"/>
            <a:chExt cx="10287000" cy="4686300"/>
          </a:xfrm>
        </p:grpSpPr>
        <p:grpSp>
          <p:nvGrpSpPr>
            <p:cNvPr id="3" name="Group 2">
              <a:extLst>
                <a:ext uri="{FF2B5EF4-FFF2-40B4-BE49-F238E27FC236}">
                  <a16:creationId xmlns="" xmlns:a16="http://schemas.microsoft.com/office/drawing/2014/main" id="{B8E8CCB7-2D2F-4F75-8E29-4BA8C824F8F9}"/>
                </a:ext>
              </a:extLst>
            </p:cNvPr>
            <p:cNvGrpSpPr/>
            <p:nvPr/>
          </p:nvGrpSpPr>
          <p:grpSpPr>
            <a:xfrm>
              <a:off x="4000500" y="4993704"/>
              <a:ext cx="10287000" cy="4686300"/>
              <a:chOff x="4000500" y="4993704"/>
              <a:chExt cx="10287000" cy="4686300"/>
            </a:xfrm>
          </p:grpSpPr>
          <p:grpSp>
            <p:nvGrpSpPr>
              <p:cNvPr id="20" name="Group 19"/>
              <p:cNvGrpSpPr/>
              <p:nvPr/>
            </p:nvGrpSpPr>
            <p:grpSpPr>
              <a:xfrm>
                <a:off x="4000500" y="4993704"/>
                <a:ext cx="10287000" cy="4686300"/>
                <a:chOff x="2132012" y="3048000"/>
                <a:chExt cx="6858000" cy="3124200"/>
              </a:xfrm>
            </p:grpSpPr>
            <p:sp>
              <p:nvSpPr>
                <p:cNvPr id="5" name="Oval 4"/>
                <p:cNvSpPr/>
                <p:nvPr/>
              </p:nvSpPr>
              <p:spPr bwMode="auto">
                <a:xfrm>
                  <a:off x="4646612" y="3048000"/>
                  <a:ext cx="1828800" cy="990600"/>
                </a:xfrm>
                <a:prstGeom prst="ellipse">
                  <a:avLst/>
                </a:prstGeom>
                <a:blipFill dpi="0" rotWithShape="1">
                  <a:blip r:embed="rId4"/>
                  <a:srcRect/>
                  <a:tile tx="0" ty="0" sx="100000" sy="100000" flip="none" algn="tl"/>
                </a:blipFill>
                <a:ln w="28575" cap="flat" cmpd="sng" algn="ctr">
                  <a:solidFill>
                    <a:schemeClr val="bg1"/>
                  </a:solidFill>
                  <a:prstDash val="solid"/>
                  <a:round/>
                  <a:headEnd type="none" w="sm" len="sm"/>
                  <a:tailEnd type="none" w="sm" len="sm"/>
                </a:ln>
                <a:effectLst>
                  <a:outerShdw blurRad="63500" algn="ctr" rotWithShape="0">
                    <a:prstClr val="black">
                      <a:alpha val="40000"/>
                    </a:prstClr>
                  </a:outerShdw>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sz="2700" b="1" i="0" u="none" strike="noStrike" cap="none" normalizeH="0" baseline="0" dirty="0">
                      <a:ln>
                        <a:noFill/>
                      </a:ln>
                      <a:solidFill>
                        <a:schemeClr val="bg1"/>
                      </a:solidFill>
                      <a:effectLst/>
                      <a:latin typeface="Oracle Sans" panose="020B0503020204020204" pitchFamily="34" charset="0"/>
                      <a:cs typeface="Oracle Sans" panose="020B0503020204020204" pitchFamily="34" charset="0"/>
                    </a:rPr>
                    <a:t>NEXTVAL</a:t>
                  </a:r>
                </a:p>
              </p:txBody>
            </p:sp>
            <p:sp>
              <p:nvSpPr>
                <p:cNvPr id="6" name="Oval 5"/>
                <p:cNvSpPr/>
                <p:nvPr/>
              </p:nvSpPr>
              <p:spPr bwMode="auto">
                <a:xfrm>
                  <a:off x="4646612" y="5029200"/>
                  <a:ext cx="1828800" cy="1143000"/>
                </a:xfrm>
                <a:prstGeom prst="ellipse">
                  <a:avLst/>
                </a:prstGeom>
                <a:blipFill dpi="0" rotWithShape="1">
                  <a:blip r:embed="rId4"/>
                  <a:srcRect/>
                  <a:tile tx="0" ty="0" sx="100000" sy="100000" flip="none" algn="tl"/>
                </a:blipFill>
                <a:ln w="28575" cap="flat" cmpd="sng" algn="ctr">
                  <a:solidFill>
                    <a:schemeClr val="bg1"/>
                  </a:solidFill>
                  <a:prstDash val="solid"/>
                  <a:round/>
                  <a:headEnd type="none" w="sm" len="sm"/>
                  <a:tailEnd type="none" w="sm" len="sm"/>
                </a:ln>
                <a:effectLst>
                  <a:outerShdw blurRad="63500" algn="ctr" rotWithShape="0">
                    <a:prstClr val="black">
                      <a:alpha val="40000"/>
                    </a:prstClr>
                  </a:outerShdw>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sz="2700" b="1" i="0" u="none" strike="noStrike" cap="none" normalizeH="0" baseline="0" dirty="0">
                      <a:ln>
                        <a:noFill/>
                      </a:ln>
                      <a:solidFill>
                        <a:schemeClr val="bg1"/>
                      </a:solidFill>
                      <a:effectLst/>
                      <a:latin typeface="Oracle Sans" panose="020B0503020204020204" pitchFamily="34" charset="0"/>
                      <a:cs typeface="Oracle Sans" panose="020B0503020204020204" pitchFamily="34" charset="0"/>
                    </a:rPr>
                    <a:t>CURRVAL</a:t>
                  </a:r>
                </a:p>
              </p:txBody>
            </p:sp>
            <p:sp>
              <p:nvSpPr>
                <p:cNvPr id="4" name="Oval 3"/>
                <p:cNvSpPr/>
                <p:nvPr/>
              </p:nvSpPr>
              <p:spPr bwMode="auto">
                <a:xfrm>
                  <a:off x="2132012" y="4038600"/>
                  <a:ext cx="1828800" cy="1143000"/>
                </a:xfrm>
                <a:prstGeom prst="ellipse">
                  <a:avLst/>
                </a:prstGeom>
                <a:blipFill dpi="0" rotWithShape="1">
                  <a:blip r:embed="rId5"/>
                  <a:srcRect/>
                  <a:tile tx="0" ty="0" sx="100000" sy="100000" flip="none" algn="tl"/>
                </a:blipFill>
                <a:ln w="28575" cap="flat" cmpd="sng" algn="ctr">
                  <a:solidFill>
                    <a:schemeClr val="bg1"/>
                  </a:solidFill>
                  <a:prstDash val="solid"/>
                  <a:round/>
                  <a:headEnd type="none" w="sm" len="sm"/>
                  <a:tailEnd type="none" w="sm" len="sm"/>
                </a:ln>
                <a:effectLst>
                  <a:outerShdw blurRad="63500" algn="ctr" rotWithShape="0">
                    <a:prstClr val="black">
                      <a:alpha val="40000"/>
                    </a:prstClr>
                  </a:outerShdw>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sz="2700" b="1" i="0" u="none" strike="noStrike" cap="none" normalizeH="0" baseline="0" dirty="0">
                      <a:ln>
                        <a:noFill/>
                      </a:ln>
                      <a:solidFill>
                        <a:schemeClr val="bg1"/>
                      </a:solidFill>
                      <a:effectLst/>
                      <a:latin typeface="Oracle Sans" panose="020B0503020204020204" pitchFamily="34" charset="0"/>
                      <a:cs typeface="Oracle Sans" panose="020B0503020204020204" pitchFamily="34" charset="0"/>
                    </a:rPr>
                    <a:t>Sequence Start</a:t>
                  </a:r>
                </a:p>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r>
                    <a:rPr lang="en-US" b="1" dirty="0">
                      <a:solidFill>
                        <a:schemeClr val="bg1"/>
                      </a:solidFill>
                      <a:latin typeface="Oracle Sans" panose="020B0503020204020204" pitchFamily="34" charset="0"/>
                      <a:cs typeface="Oracle Sans" panose="020B0503020204020204" pitchFamily="34" charset="0"/>
                    </a:rPr>
                    <a:t>280</a:t>
                  </a:r>
                  <a:endParaRPr kumimoji="0" lang="en-US" sz="2700" b="1" i="0" u="none" strike="noStrike" cap="none" normalizeH="0" baseline="0" dirty="0">
                    <a:ln>
                      <a:noFill/>
                    </a:ln>
                    <a:solidFill>
                      <a:schemeClr val="bg1"/>
                    </a:solidFill>
                    <a:effectLst/>
                    <a:latin typeface="Oracle Sans" panose="020B0503020204020204" pitchFamily="34" charset="0"/>
                    <a:cs typeface="Oracle Sans" panose="020B0503020204020204" pitchFamily="34" charset="0"/>
                  </a:endParaRPr>
                </a:p>
              </p:txBody>
            </p:sp>
            <p:sp>
              <p:nvSpPr>
                <p:cNvPr id="13" name="Oval 12"/>
                <p:cNvSpPr/>
                <p:nvPr/>
              </p:nvSpPr>
              <p:spPr bwMode="auto">
                <a:xfrm>
                  <a:off x="7161212" y="4114800"/>
                  <a:ext cx="1828800" cy="990600"/>
                </a:xfrm>
                <a:prstGeom prst="ellipse">
                  <a:avLst/>
                </a:prstGeom>
                <a:blipFill dpi="0" rotWithShape="1">
                  <a:blip r:embed="rId6"/>
                  <a:srcRect/>
                  <a:tile tx="0" ty="0" sx="100000" sy="100000" flip="none" algn="tl"/>
                </a:blipFill>
                <a:ln w="28575" cap="flat" cmpd="sng" algn="ctr">
                  <a:solidFill>
                    <a:schemeClr val="bg1"/>
                  </a:solidFill>
                  <a:prstDash val="solid"/>
                  <a:round/>
                  <a:headEnd type="none" w="sm" len="sm"/>
                  <a:tailEnd type="none" w="sm" len="sm"/>
                </a:ln>
                <a:effectLst>
                  <a:outerShdw blurRad="63500" algn="ctr" rotWithShape="0">
                    <a:prstClr val="black">
                      <a:alpha val="40000"/>
                    </a:prstClr>
                  </a:outerShdw>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sz="2700" b="1" i="0" u="none" strike="noStrike" cap="none" normalizeH="0" baseline="0" dirty="0">
                      <a:ln>
                        <a:noFill/>
                      </a:ln>
                      <a:effectLst/>
                      <a:latin typeface="Oracle Sans" panose="020B0503020204020204" pitchFamily="34" charset="0"/>
                      <a:cs typeface="Oracle Sans" panose="020B0503020204020204" pitchFamily="34" charset="0"/>
                    </a:rPr>
                    <a:t>CURRVAL</a:t>
                  </a:r>
                </a:p>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r>
                    <a:rPr lang="en-US" b="1" dirty="0">
                      <a:solidFill>
                        <a:schemeClr val="accent1"/>
                      </a:solidFill>
                      <a:latin typeface="Courier New" pitchFamily="49" charset="0"/>
                      <a:cs typeface="Courier New" pitchFamily="49" charset="0"/>
                    </a:rPr>
                    <a:t>290</a:t>
                  </a:r>
                  <a:endParaRPr kumimoji="0" lang="en-US" sz="2700" b="1" i="0" u="none" strike="noStrike" cap="none" normalizeH="0" baseline="0" dirty="0">
                    <a:ln>
                      <a:noFill/>
                    </a:ln>
                    <a:solidFill>
                      <a:schemeClr val="accent1"/>
                    </a:solidFill>
                    <a:effectLst/>
                    <a:latin typeface="Courier New" pitchFamily="49" charset="0"/>
                    <a:cs typeface="Courier New" pitchFamily="49" charset="0"/>
                  </a:endParaRPr>
                </a:p>
              </p:txBody>
            </p:sp>
            <p:sp>
              <p:nvSpPr>
                <p:cNvPr id="18" name="TextBox 17"/>
                <p:cNvSpPr txBox="1"/>
                <p:nvPr/>
              </p:nvSpPr>
              <p:spPr>
                <a:xfrm>
                  <a:off x="2970212" y="3162412"/>
                  <a:ext cx="1752600" cy="307777"/>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400" dirty="0">
                      <a:latin typeface="+mn-lt"/>
                      <a:cs typeface="Oracle Sans" panose="020B0503020204020204" pitchFamily="34" charset="0"/>
                    </a:rPr>
                    <a:t>Increment by 10</a:t>
                  </a:r>
                </a:p>
              </p:txBody>
            </p:sp>
            <p:cxnSp>
              <p:nvCxnSpPr>
                <p:cNvPr id="9" name="Elbow Connector 8"/>
                <p:cNvCxnSpPr>
                  <a:stCxn id="4" idx="0"/>
                </p:cNvCxnSpPr>
                <p:nvPr/>
              </p:nvCxnSpPr>
              <p:spPr bwMode="auto">
                <a:xfrm rot="5400000" flipH="1" flipV="1">
                  <a:off x="3598862" y="2990850"/>
                  <a:ext cx="495301" cy="1600200"/>
                </a:xfrm>
                <a:prstGeom prst="bentConnector2">
                  <a:avLst/>
                </a:prstGeom>
                <a:noFill/>
                <a:ln w="28575" cap="flat" cmpd="sng" algn="ctr">
                  <a:solidFill>
                    <a:schemeClr val="accent4"/>
                  </a:solidFill>
                  <a:prstDash val="solid"/>
                  <a:round/>
                  <a:headEnd type="none" w="sm" len="sm"/>
                  <a:tailEnd type="triangle" w="lg" len="lg"/>
                </a:ln>
                <a:effectLst/>
              </p:spPr>
            </p:cxnSp>
            <p:cxnSp>
              <p:nvCxnSpPr>
                <p:cNvPr id="12" name="Elbow Connector 11"/>
                <p:cNvCxnSpPr>
                  <a:stCxn id="4" idx="4"/>
                  <a:endCxn id="6" idx="2"/>
                </p:cNvCxnSpPr>
                <p:nvPr/>
              </p:nvCxnSpPr>
              <p:spPr bwMode="auto">
                <a:xfrm rot="16200000" flipH="1">
                  <a:off x="3636962" y="4591050"/>
                  <a:ext cx="419100" cy="1600200"/>
                </a:xfrm>
                <a:prstGeom prst="bentConnector2">
                  <a:avLst/>
                </a:prstGeom>
                <a:noFill/>
                <a:ln w="28575" cap="flat" cmpd="sng" algn="ctr">
                  <a:solidFill>
                    <a:schemeClr val="accent4"/>
                  </a:solidFill>
                  <a:prstDash val="solid"/>
                  <a:round/>
                  <a:headEnd type="none" w="sm" len="sm"/>
                  <a:tailEnd type="triangle" w="lg" len="lg"/>
                </a:ln>
                <a:effectLst/>
              </p:spPr>
            </p:cxnSp>
            <p:cxnSp>
              <p:nvCxnSpPr>
                <p:cNvPr id="16" name="Elbow Connector 15"/>
                <p:cNvCxnSpPr>
                  <a:stCxn id="5" idx="6"/>
                  <a:endCxn id="13" idx="0"/>
                </p:cNvCxnSpPr>
                <p:nvPr/>
              </p:nvCxnSpPr>
              <p:spPr bwMode="auto">
                <a:xfrm>
                  <a:off x="6475412" y="3543300"/>
                  <a:ext cx="1600200" cy="571500"/>
                </a:xfrm>
                <a:prstGeom prst="bentConnector2">
                  <a:avLst/>
                </a:prstGeom>
                <a:noFill/>
                <a:ln w="28575" cap="flat" cmpd="sng" algn="ctr">
                  <a:solidFill>
                    <a:schemeClr val="accent4"/>
                  </a:solidFill>
                  <a:prstDash val="solid"/>
                  <a:round/>
                  <a:headEnd type="none" w="sm" len="sm"/>
                  <a:tailEnd type="triangle" w="lg" len="lg"/>
                </a:ln>
                <a:effectLst/>
              </p:spPr>
            </p:cxnSp>
          </p:grpSp>
          <p:sp>
            <p:nvSpPr>
              <p:cNvPr id="2" name="Rectangle 1">
                <a:extLst>
                  <a:ext uri="{FF2B5EF4-FFF2-40B4-BE49-F238E27FC236}">
                    <a16:creationId xmlns="" xmlns:a16="http://schemas.microsoft.com/office/drawing/2014/main" id="{74880D61-CC78-4C54-97BF-7153969BF8EA}"/>
                  </a:ext>
                </a:extLst>
              </p:cNvPr>
              <p:cNvSpPr/>
              <p:nvPr/>
            </p:nvSpPr>
            <p:spPr bwMode="auto">
              <a:xfrm>
                <a:off x="8783960" y="5863580"/>
                <a:ext cx="720080" cy="360040"/>
              </a:xfrm>
              <a:prstGeom prst="rect">
                <a:avLst/>
              </a:prstGeom>
              <a:solidFill>
                <a:srgbClr val="FFFFFF"/>
              </a:solidFill>
              <a:ln w="28575" cap="flat" cmpd="sng" algn="ctr">
                <a:noFill/>
                <a:prstDash val="solid"/>
                <a:round/>
                <a:headEnd type="none" w="sm" len="sm"/>
                <a:tailEnd type="none" w="sm" len="sm"/>
              </a:ln>
              <a:effectLst>
                <a:innerShdw blurRad="63500" dist="50800" dir="16200000">
                  <a:prstClr val="black">
                    <a:alpha val="28000"/>
                  </a:prstClr>
                </a:innerShdw>
              </a:effectLst>
            </p:spPr>
            <p:txBody>
              <a:bodyPr vert="horz" wrap="square" lIns="91440" tIns="45720" rIns="91440" bIns="45720" numCol="1" rtlCol="0" anchor="ctr" anchorCtr="0" compatLnSpc="1">
                <a:prstTxWarp prst="textNoShape">
                  <a:avLst/>
                </a:prstTxWarp>
              </a:bodyPr>
              <a:lstStyle/>
              <a:p>
                <a:pPr algn="ctr" defTabSz="342900">
                  <a:spcBef>
                    <a:spcPct val="20000"/>
                  </a:spcBef>
                  <a:buClr>
                    <a:srgbClr val="FF0000"/>
                  </a:buClr>
                </a:pPr>
                <a:r>
                  <a:rPr lang="en-US" b="1" dirty="0">
                    <a:solidFill>
                      <a:schemeClr val="accent1"/>
                    </a:solidFill>
                    <a:latin typeface="Courier New"/>
                    <a:cs typeface="Oracle Sans" panose="020B0503020204020204" pitchFamily="34" charset="0"/>
                  </a:rPr>
                  <a:t>290</a:t>
                </a:r>
                <a:endParaRPr lang="en-US" sz="2700" b="1" dirty="0">
                  <a:solidFill>
                    <a:schemeClr val="accent1"/>
                  </a:solidFill>
                  <a:latin typeface="Courier New"/>
                  <a:cs typeface="Oracle Sans" panose="020B0503020204020204" pitchFamily="34" charset="0"/>
                </a:endParaRPr>
              </a:p>
            </p:txBody>
          </p:sp>
        </p:grpSp>
        <p:sp>
          <p:nvSpPr>
            <p:cNvPr id="14" name="Rectangle 13">
              <a:extLst>
                <a:ext uri="{FF2B5EF4-FFF2-40B4-BE49-F238E27FC236}">
                  <a16:creationId xmlns="" xmlns:a16="http://schemas.microsoft.com/office/drawing/2014/main" id="{88FC48DC-9B64-4655-8C26-AD8029C2FCAA}"/>
                </a:ext>
              </a:extLst>
            </p:cNvPr>
            <p:cNvSpPr/>
            <p:nvPr/>
          </p:nvSpPr>
          <p:spPr bwMode="auto">
            <a:xfrm>
              <a:off x="8063880" y="8845599"/>
              <a:ext cx="2160240" cy="360040"/>
            </a:xfrm>
            <a:prstGeom prst="rect">
              <a:avLst/>
            </a:prstGeom>
            <a:solidFill>
              <a:srgbClr val="FFFFFF"/>
            </a:solidFill>
            <a:ln w="28575" cap="flat" cmpd="sng" algn="ctr">
              <a:noFill/>
              <a:prstDash val="solid"/>
              <a:round/>
              <a:headEnd type="none" w="sm" len="sm"/>
              <a:tailEnd type="none" w="sm" len="sm"/>
            </a:ln>
            <a:effectLst>
              <a:innerShdw blurRad="63500" dist="50800" dir="16200000">
                <a:prstClr val="black">
                  <a:alpha val="28000"/>
                </a:prstClr>
              </a:innerShdw>
            </a:effectLst>
          </p:spPr>
          <p:txBody>
            <a:bodyPr vert="horz" wrap="square" lIns="91440" tIns="45720" rIns="91440" bIns="45720" numCol="1" rtlCol="0" anchor="ctr" anchorCtr="0" compatLnSpc="1">
              <a:prstTxWarp prst="textNoShape">
                <a:avLst/>
              </a:prstTxWarp>
            </a:bodyPr>
            <a:lstStyle/>
            <a:p>
              <a:pPr algn="ctr" defTabSz="342900">
                <a:spcBef>
                  <a:spcPct val="20000"/>
                </a:spcBef>
                <a:buClr>
                  <a:srgbClr val="FF0000"/>
                </a:buClr>
              </a:pPr>
              <a:r>
                <a:rPr lang="en-US" b="1" dirty="0">
                  <a:solidFill>
                    <a:schemeClr val="accent1"/>
                  </a:solidFill>
                  <a:latin typeface="Courier New" pitchFamily="49" charset="0"/>
                  <a:cs typeface="Courier New" pitchFamily="49" charset="0"/>
                </a:rPr>
                <a:t>NOT DEFINED</a:t>
              </a:r>
              <a:endParaRPr lang="en-US" sz="2700" b="1" dirty="0">
                <a:solidFill>
                  <a:schemeClr val="accent1"/>
                </a:solidFill>
                <a:latin typeface="Courier New" pitchFamily="49" charset="0"/>
                <a:cs typeface="Courier New" pitchFamily="49" charset="0"/>
              </a:endParaRPr>
            </a:p>
          </p:txBody>
        </p:sp>
      </p:grpSp>
    </p:spTree>
    <p:custDataLst>
      <p:tags r:id="rId1"/>
    </p:custDataLst>
    <p:extLst>
      <p:ext uri="{BB962C8B-B14F-4D97-AF65-F5344CB8AC3E}">
        <p14:creationId xmlns:p14="http://schemas.microsoft.com/office/powerpoint/2010/main" val="3535491265"/>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F80C63-8111-4D1A-B14D-CCF8B5F540C7}"/>
              </a:ext>
            </a:extLst>
          </p:cNvPr>
          <p:cNvSpPr>
            <a:spLocks noGrp="1"/>
          </p:cNvSpPr>
          <p:nvPr>
            <p:ph type="title"/>
          </p:nvPr>
        </p:nvSpPr>
        <p:spPr/>
        <p:txBody>
          <a:bodyPr/>
          <a:lstStyle/>
          <a:p>
            <a:endParaRPr lang="en-IN"/>
          </a:p>
        </p:txBody>
      </p:sp>
    </p:spTree>
    <p:custDataLst>
      <p:tags r:id="rId1"/>
    </p:custDataLst>
    <p:extLst>
      <p:ext uri="{BB962C8B-B14F-4D97-AF65-F5344CB8AC3E}">
        <p14:creationId xmlns:p14="http://schemas.microsoft.com/office/powerpoint/2010/main" val="257563203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7"/>
          <p:cNvSpPr>
            <a:spLocks noGrp="1" noChangeArrowheads="1"/>
          </p:cNvSpPr>
          <p:nvPr>
            <p:ph idx="1"/>
          </p:nvPr>
        </p:nvSpPr>
        <p:spPr>
          <a:xfrm>
            <a:off x="933451" y="2272710"/>
            <a:ext cx="16421100" cy="3665679"/>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altLang="en-US" dirty="0">
                <a:latin typeface="Oracle Sans" panose="020B0503020204020204" pitchFamily="34" charset="0"/>
                <a:cs typeface="Oracle Sans" panose="020B0503020204020204" pitchFamily="34" charset="0"/>
              </a:rPr>
              <a:t>Insert a new department named “Support” in location ID 2500:</a:t>
            </a:r>
          </a:p>
          <a:p>
            <a:pPr lvl="1"/>
            <a:endParaRPr lang="en-US" altLang="en-US" dirty="0">
              <a:latin typeface="Oracle Sans" panose="020B0503020204020204" pitchFamily="34" charset="0"/>
              <a:cs typeface="Oracle Sans" panose="020B0503020204020204" pitchFamily="34" charset="0"/>
            </a:endParaRPr>
          </a:p>
          <a:p>
            <a:pPr lvl="2"/>
            <a:endParaRPr lang="en-US" altLang="en-US" dirty="0">
              <a:latin typeface="Oracle Sans" panose="020B0503020204020204" pitchFamily="34" charset="0"/>
              <a:cs typeface="Oracle Sans" panose="020B0503020204020204" pitchFamily="34" charset="0"/>
            </a:endParaRPr>
          </a:p>
          <a:p>
            <a:pPr lvl="2"/>
            <a:endParaRPr lang="en-US" altLang="en-US" dirty="0">
              <a:latin typeface="Oracle Sans" panose="020B0503020204020204" pitchFamily="34" charset="0"/>
              <a:cs typeface="Oracle Sans" panose="020B0503020204020204" pitchFamily="34" charset="0"/>
            </a:endParaRPr>
          </a:p>
          <a:p>
            <a:pPr lvl="2"/>
            <a:endParaRPr lang="en-US" altLang="en-US" dirty="0">
              <a:latin typeface="Oracle Sans" panose="020B0503020204020204" pitchFamily="34" charset="0"/>
              <a:cs typeface="Oracle Sans" panose="020B0503020204020204" pitchFamily="34" charset="0"/>
            </a:endParaRPr>
          </a:p>
          <a:p>
            <a:pPr lvl="2"/>
            <a:endParaRPr lang="en-US" altLang="en-US" dirty="0">
              <a:latin typeface="Oracle Sans" panose="020B0503020204020204" pitchFamily="34" charset="0"/>
              <a:cs typeface="Oracle Sans" panose="020B0503020204020204" pitchFamily="34" charset="0"/>
            </a:endParaRPr>
          </a:p>
          <a:p>
            <a:pPr lvl="1"/>
            <a:r>
              <a:rPr lang="en-US" altLang="en-US" dirty="0">
                <a:latin typeface="Oracle Sans" panose="020B0503020204020204" pitchFamily="34" charset="0"/>
                <a:cs typeface="Oracle Sans" panose="020B0503020204020204" pitchFamily="34" charset="0"/>
              </a:rPr>
              <a:t>View the current value for the </a:t>
            </a:r>
            <a:r>
              <a:rPr lang="en-US" altLang="en-US" dirty="0">
                <a:latin typeface="Courier New" panose="02070309020205020404" pitchFamily="49" charset="0"/>
                <a:cs typeface="Courier New" panose="02070309020205020404" pitchFamily="49" charset="0"/>
              </a:rPr>
              <a:t>DEPT_DEPTID_SEQ </a:t>
            </a:r>
            <a:r>
              <a:rPr lang="en-US" altLang="en-US" dirty="0">
                <a:latin typeface="Oracle Sans" panose="020B0503020204020204" pitchFamily="34" charset="0"/>
                <a:cs typeface="Oracle Sans" panose="020B0503020204020204" pitchFamily="34" charset="0"/>
              </a:rPr>
              <a:t>sequence:</a:t>
            </a:r>
          </a:p>
        </p:txBody>
      </p:sp>
      <p:sp>
        <p:nvSpPr>
          <p:cNvPr id="28677" name="Rectangle 6"/>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Using a Sequence</a:t>
            </a:r>
          </a:p>
        </p:txBody>
      </p:sp>
      <p:grpSp>
        <p:nvGrpSpPr>
          <p:cNvPr id="4" name="Group 3">
            <a:extLst>
              <a:ext uri="{FF2B5EF4-FFF2-40B4-BE49-F238E27FC236}">
                <a16:creationId xmlns="" xmlns:a16="http://schemas.microsoft.com/office/drawing/2014/main" id="{685E544F-861D-44E4-BF67-C782C658A099}"/>
              </a:ext>
            </a:extLst>
          </p:cNvPr>
          <p:cNvGrpSpPr/>
          <p:nvPr/>
        </p:nvGrpSpPr>
        <p:grpSpPr>
          <a:xfrm>
            <a:off x="1298827" y="2983260"/>
            <a:ext cx="16125591" cy="2216081"/>
            <a:chOff x="1224965" y="2495371"/>
            <a:chExt cx="16125591" cy="2216081"/>
          </a:xfrm>
        </p:grpSpPr>
        <p:sp>
          <p:nvSpPr>
            <p:cNvPr id="7" name="Content Placeholder 2"/>
            <p:cNvSpPr txBox="1">
              <a:spLocks/>
            </p:cNvSpPr>
            <p:nvPr/>
          </p:nvSpPr>
          <p:spPr bwMode="gray">
            <a:xfrm>
              <a:off x="1224965" y="2495371"/>
              <a:ext cx="16125591" cy="221608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82849" tIns="182849" rIns="25395" bIns="25395">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INSERT INTO departments(department_id, </a:t>
              </a:r>
            </a:p>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            department_name, location_id)</a:t>
              </a:r>
            </a:p>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VALUES      (dept_deptid_seq.NEXTVAL, </a:t>
              </a:r>
            </a:p>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            'Support', 2500);</a:t>
              </a:r>
            </a:p>
            <a:p>
              <a:pPr marL="914240" indent="-914240" defTabSz="799961">
                <a:tabLst>
                  <a:tab pos="799961" algn="r"/>
                  <a:tab pos="1345965" algn="l"/>
                </a:tabLst>
                <a:defRPr/>
              </a:pPr>
              <a:endParaRPr lang="en-US" altLang="en-US" sz="2400" b="1" dirty="0">
                <a:latin typeface="Courier New" pitchFamily="49" charset="0"/>
                <a:cs typeface="Oracle Sans" panose="020B0503020204020204" pitchFamily="34" charset="0"/>
              </a:endParaRPr>
            </a:p>
          </p:txBody>
        </p:sp>
        <p:pic>
          <p:nvPicPr>
            <p:cNvPr id="2051" name="Picture 3"/>
            <p:cNvPicPr>
              <a:picLocks noChangeAspect="1" noChangeArrowheads="1"/>
            </p:cNvPicPr>
            <p:nvPr/>
          </p:nvPicPr>
          <p:blipFill>
            <a:blip r:embed="rId4" cstate="print"/>
            <a:srcRect/>
            <a:stretch>
              <a:fillRect/>
            </a:stretch>
          </p:blipFill>
          <p:spPr bwMode="auto">
            <a:xfrm>
              <a:off x="1511152" y="4182244"/>
              <a:ext cx="1653641" cy="457200"/>
            </a:xfrm>
            <a:prstGeom prst="rect">
              <a:avLst/>
            </a:prstGeom>
            <a:noFill/>
            <a:ln w="9525">
              <a:noFill/>
              <a:miter lim="800000"/>
              <a:headEnd/>
              <a:tailEnd/>
            </a:ln>
          </p:spPr>
        </p:pic>
      </p:grpSp>
      <p:grpSp>
        <p:nvGrpSpPr>
          <p:cNvPr id="5" name="Group 4">
            <a:extLst>
              <a:ext uri="{FF2B5EF4-FFF2-40B4-BE49-F238E27FC236}">
                <a16:creationId xmlns="" xmlns:a16="http://schemas.microsoft.com/office/drawing/2014/main" id="{46413219-EF09-4949-B905-FBC255924FFD}"/>
              </a:ext>
            </a:extLst>
          </p:cNvPr>
          <p:cNvGrpSpPr/>
          <p:nvPr/>
        </p:nvGrpSpPr>
        <p:grpSpPr>
          <a:xfrm>
            <a:off x="1295128" y="6079604"/>
            <a:ext cx="16125591" cy="2188454"/>
            <a:chOff x="1221266" y="6483438"/>
            <a:chExt cx="16125591" cy="2188454"/>
          </a:xfrm>
        </p:grpSpPr>
        <p:sp>
          <p:nvSpPr>
            <p:cNvPr id="8" name="Content Placeholder 2"/>
            <p:cNvSpPr txBox="1">
              <a:spLocks/>
            </p:cNvSpPr>
            <p:nvPr/>
          </p:nvSpPr>
          <p:spPr bwMode="gray">
            <a:xfrm>
              <a:off x="1221266" y="6483438"/>
              <a:ext cx="16125591" cy="2188454"/>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82849" tIns="182849" rIns="25395" bIns="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SELECT	dept_deptid_seq.CURRVAL</a:t>
              </a:r>
            </a:p>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FROM	dual;</a:t>
              </a:r>
            </a:p>
            <a:p>
              <a:pPr marL="914240" indent="-914240" defTabSz="799961">
                <a:tabLst>
                  <a:tab pos="799961" algn="r"/>
                  <a:tab pos="1345965" algn="l"/>
                </a:tabLst>
                <a:defRPr/>
              </a:pPr>
              <a:endParaRPr lang="en-US" altLang="en-US" sz="2400" b="1" dirty="0">
                <a:latin typeface="Courier New" pitchFamily="49" charset="0"/>
                <a:cs typeface="Oracle Sans" panose="020B0503020204020204" pitchFamily="34" charset="0"/>
              </a:endParaRPr>
            </a:p>
            <a:p>
              <a:pPr marL="914240" indent="-914240" defTabSz="799961">
                <a:tabLst>
                  <a:tab pos="799961" algn="r"/>
                  <a:tab pos="1345965" algn="l"/>
                </a:tabLst>
                <a:defRPr/>
              </a:pPr>
              <a:endParaRPr lang="en-US" altLang="en-US" sz="2400" b="1" dirty="0">
                <a:latin typeface="Courier New" pitchFamily="49" charset="0"/>
                <a:cs typeface="Oracle Sans" panose="020B0503020204020204" pitchFamily="34" charset="0"/>
              </a:endParaRPr>
            </a:p>
            <a:p>
              <a:pPr marL="914240" indent="-914240" defTabSz="799961">
                <a:tabLst>
                  <a:tab pos="799961" algn="r"/>
                  <a:tab pos="1345965" algn="l"/>
                </a:tabLst>
                <a:defRPr/>
              </a:pPr>
              <a:endParaRPr lang="en-US" altLang="en-US" sz="2400" b="1" dirty="0">
                <a:latin typeface="Courier New" pitchFamily="49" charset="0"/>
                <a:cs typeface="Oracle Sans" panose="020B0503020204020204" pitchFamily="34" charset="0"/>
              </a:endParaRPr>
            </a:p>
          </p:txBody>
        </p:sp>
        <p:pic>
          <p:nvPicPr>
            <p:cNvPr id="2052" name="Picture 4"/>
            <p:cNvPicPr>
              <a:picLocks noChangeAspect="1" noChangeArrowheads="1"/>
            </p:cNvPicPr>
            <p:nvPr/>
          </p:nvPicPr>
          <p:blipFill>
            <a:blip r:embed="rId5" cstate="print"/>
            <a:srcRect/>
            <a:stretch>
              <a:fillRect/>
            </a:stretch>
          </p:blipFill>
          <p:spPr bwMode="auto">
            <a:xfrm>
              <a:off x="1371600" y="7655768"/>
              <a:ext cx="1704561" cy="800100"/>
            </a:xfrm>
            <a:prstGeom prst="rect">
              <a:avLst/>
            </a:prstGeom>
            <a:noFill/>
            <a:ln w="9525">
              <a:noFill/>
              <a:miter lim="800000"/>
              <a:headEnd/>
              <a:tailEnd/>
            </a:ln>
          </p:spPr>
        </p:pic>
      </p:grpSp>
    </p:spTree>
    <p:custDataLst>
      <p:tags r:id="rId1"/>
    </p:custDataLst>
    <p:extLst>
      <p:ext uri="{BB962C8B-B14F-4D97-AF65-F5344CB8AC3E}">
        <p14:creationId xmlns:p14="http://schemas.microsoft.com/office/powerpoint/2010/main" val="301679308"/>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SQL Column Defaulting Using a Sequence</a:t>
            </a:r>
          </a:p>
        </p:txBody>
      </p:sp>
      <p:sp>
        <p:nvSpPr>
          <p:cNvPr id="30723" name="Content Placeholder 2"/>
          <p:cNvSpPr>
            <a:spLocks noGrp="1"/>
          </p:cNvSpPr>
          <p:nvPr>
            <p:ph idx="1"/>
          </p:nvPr>
        </p:nvSpPr>
        <p:spPr>
          <a:xfrm>
            <a:off x="933451" y="2272710"/>
            <a:ext cx="16275445" cy="3259414"/>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altLang="en-US" dirty="0">
                <a:latin typeface="Oracle Sans" panose="020B0503020204020204" pitchFamily="34" charset="0"/>
                <a:cs typeface="Oracle Sans" panose="020B0503020204020204" pitchFamily="34" charset="0"/>
              </a:rPr>
              <a:t>You can use the SQL syntax </a:t>
            </a:r>
            <a:r>
              <a:rPr lang="en-US" altLang="en-US" dirty="0">
                <a:latin typeface="Courier New" panose="02070309020205020404" pitchFamily="49" charset="0"/>
                <a:cs typeface="Courier New" panose="02070309020205020404" pitchFamily="49" charset="0"/>
              </a:rPr>
              <a:t>&lt;sequence&gt;.nextval, &lt;sequence&gt;.currval </a:t>
            </a:r>
            <a:r>
              <a:rPr lang="en-US" altLang="en-US" dirty="0">
                <a:latin typeface="Oracle Sans" panose="020B0503020204020204" pitchFamily="34" charset="0"/>
                <a:cs typeface="Oracle Sans" panose="020B0503020204020204" pitchFamily="34" charset="0"/>
              </a:rPr>
              <a:t>as a SQL column defaulting expression for numeric columns, where &lt;sequence&gt; is an Oracle database sequence.</a:t>
            </a:r>
          </a:p>
          <a:p>
            <a:pPr lvl="1"/>
            <a:r>
              <a:rPr lang="en-US" altLang="en-US" dirty="0">
                <a:latin typeface="Oracle Sans" panose="020B0503020204020204" pitchFamily="34" charset="0"/>
                <a:cs typeface="Oracle Sans" panose="020B0503020204020204" pitchFamily="34" charset="0"/>
              </a:rPr>
              <a:t>The </a:t>
            </a:r>
            <a:r>
              <a:rPr lang="en-US" altLang="en-US" dirty="0">
                <a:latin typeface="Courier New" panose="02070309020205020404" pitchFamily="49" charset="0"/>
                <a:cs typeface="Courier New" panose="02070309020205020404" pitchFamily="49" charset="0"/>
              </a:rPr>
              <a:t>DEFAULT</a:t>
            </a:r>
            <a:r>
              <a:rPr lang="en-US" altLang="en-US" dirty="0">
                <a:latin typeface="Oracle Sans" panose="020B0503020204020204" pitchFamily="34" charset="0"/>
                <a:cs typeface="Oracle Sans" panose="020B0503020204020204" pitchFamily="34" charset="0"/>
              </a:rPr>
              <a:t> expression can include the sequence pseudocolumns </a:t>
            </a:r>
            <a:r>
              <a:rPr lang="en-US" altLang="en-US" dirty="0">
                <a:latin typeface="Courier New" panose="02070309020205020404" pitchFamily="49" charset="0"/>
                <a:cs typeface="Courier New" panose="02070309020205020404" pitchFamily="49" charset="0"/>
              </a:rPr>
              <a:t>CURRVAL</a:t>
            </a:r>
            <a:r>
              <a:rPr lang="en-US" altLang="en-US" dirty="0">
                <a:latin typeface="Oracle Sans" panose="020B0503020204020204" pitchFamily="34" charset="0"/>
                <a:cs typeface="Oracle Sans" panose="020B0503020204020204" pitchFamily="34" charset="0"/>
              </a:rPr>
              <a:t> and </a:t>
            </a:r>
            <a:r>
              <a:rPr lang="en-US" altLang="en-US" dirty="0">
                <a:latin typeface="Courier New" panose="02070309020205020404" pitchFamily="49" charset="0"/>
                <a:cs typeface="Courier New" panose="02070309020205020404" pitchFamily="49" charset="0"/>
              </a:rPr>
              <a:t>NEXTVAL</a:t>
            </a:r>
            <a:r>
              <a:rPr lang="en-US" altLang="en-US" dirty="0">
                <a:latin typeface="Oracle Sans" panose="020B0503020204020204" pitchFamily="34" charset="0"/>
                <a:cs typeface="Oracle Sans" panose="020B0503020204020204" pitchFamily="34" charset="0"/>
              </a:rPr>
              <a:t>, as long as the sequence exists and you have the privileges necessary to access it.</a:t>
            </a:r>
          </a:p>
        </p:txBody>
      </p:sp>
      <p:sp>
        <p:nvSpPr>
          <p:cNvPr id="8" name="Content Placeholder 2"/>
          <p:cNvSpPr txBox="1">
            <a:spLocks/>
          </p:cNvSpPr>
          <p:nvPr/>
        </p:nvSpPr>
        <p:spPr bwMode="gray">
          <a:xfrm>
            <a:off x="1640255" y="5715000"/>
            <a:ext cx="15910560" cy="2912418"/>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82849" tIns="182849" rIns="25395" bIns="25395">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914240" indent="-914240" defTabSz="799961" eaLnBrk="1" hangingPunct="1">
              <a:buFont typeface="Arial" charset="0"/>
              <a:buNone/>
              <a:tabLst>
                <a:tab pos="799961" algn="r"/>
                <a:tab pos="1345965" algn="l"/>
              </a:tabLst>
              <a:defRPr/>
            </a:pPr>
            <a:r>
              <a:rPr lang="en-US" altLang="en-US" b="1" dirty="0">
                <a:latin typeface="Courier New" pitchFamily="49" charset="0"/>
                <a:cs typeface="Oracle Sans" panose="020B0503020204020204" pitchFamily="34" charset="0"/>
              </a:rPr>
              <a:t>CREATE SEQUENCE ID_SEQ START WITH 1;</a:t>
            </a:r>
          </a:p>
          <a:p>
            <a:pPr marL="914240" indent="-914240" defTabSz="799961" eaLnBrk="1" hangingPunct="1">
              <a:buFont typeface="Arial" charset="0"/>
              <a:buNone/>
              <a:tabLst>
                <a:tab pos="799961" algn="r"/>
                <a:tab pos="1345965" algn="l"/>
              </a:tabLst>
              <a:defRPr/>
            </a:pPr>
            <a:r>
              <a:rPr lang="en-US" altLang="en-US" b="1" dirty="0">
                <a:latin typeface="Courier New" pitchFamily="49" charset="0"/>
                <a:cs typeface="Oracle Sans" panose="020B0503020204020204" pitchFamily="34" charset="0"/>
              </a:rPr>
              <a:t>CREATE TABLE emp (ID NUMBER DEFAULT ID_SEQ.NEXTVAL NOT NULL, </a:t>
            </a:r>
          </a:p>
          <a:p>
            <a:pPr marL="914240" indent="-914240" defTabSz="799961" eaLnBrk="1" hangingPunct="1">
              <a:buFont typeface="Arial" charset="0"/>
              <a:buNone/>
              <a:tabLst>
                <a:tab pos="799961" algn="r"/>
                <a:tab pos="1345965" algn="l"/>
              </a:tabLst>
              <a:defRPr/>
            </a:pPr>
            <a:r>
              <a:rPr lang="en-US" altLang="en-US" b="1" dirty="0">
                <a:latin typeface="Courier New" pitchFamily="49" charset="0"/>
                <a:cs typeface="Oracle Sans" panose="020B0503020204020204" pitchFamily="34" charset="0"/>
              </a:rPr>
              <a:t>                  name VARCHAR2(10));</a:t>
            </a:r>
          </a:p>
          <a:p>
            <a:pPr marL="914240" indent="-914240" defTabSz="799961" eaLnBrk="1" hangingPunct="1">
              <a:buFont typeface="Arial" charset="0"/>
              <a:buNone/>
              <a:tabLst>
                <a:tab pos="799961" algn="r"/>
                <a:tab pos="1345965" algn="l"/>
              </a:tabLst>
              <a:defRPr/>
            </a:pPr>
            <a:r>
              <a:rPr lang="en-US" altLang="en-US" b="1" dirty="0">
                <a:latin typeface="Courier New" pitchFamily="49" charset="0"/>
                <a:cs typeface="Oracle Sans" panose="020B0503020204020204" pitchFamily="34" charset="0"/>
              </a:rPr>
              <a:t>INSERT INTO emp (name) VALUES (‘john');</a:t>
            </a:r>
          </a:p>
          <a:p>
            <a:pPr marL="914240" indent="-914240" defTabSz="799961" eaLnBrk="1" hangingPunct="1">
              <a:buFont typeface="Arial" charset="0"/>
              <a:buNone/>
              <a:tabLst>
                <a:tab pos="799961" algn="r"/>
                <a:tab pos="1345965" algn="l"/>
              </a:tabLst>
              <a:defRPr/>
            </a:pPr>
            <a:r>
              <a:rPr lang="en-US" altLang="en-US" b="1" dirty="0">
                <a:latin typeface="Courier New" pitchFamily="49" charset="0"/>
                <a:cs typeface="Oracle Sans" panose="020B0503020204020204" pitchFamily="34" charset="0"/>
              </a:rPr>
              <a:t>INSERT INTO emp (name) VALUES (‘mark');</a:t>
            </a:r>
          </a:p>
          <a:p>
            <a:pPr marL="914240" indent="-914240" defTabSz="799961" eaLnBrk="1" hangingPunct="1">
              <a:buFont typeface="Arial" charset="0"/>
              <a:buNone/>
              <a:tabLst>
                <a:tab pos="799961" algn="r"/>
                <a:tab pos="1345965" algn="l"/>
              </a:tabLst>
              <a:defRPr/>
            </a:pPr>
            <a:r>
              <a:rPr lang="en-US" altLang="en-US" b="1" dirty="0">
                <a:latin typeface="Courier New" pitchFamily="49" charset="0"/>
                <a:cs typeface="Oracle Sans" panose="020B0503020204020204" pitchFamily="34" charset="0"/>
              </a:rPr>
              <a:t>SELECT * FROM emp;</a:t>
            </a:r>
          </a:p>
          <a:p>
            <a:pPr marL="914240" indent="-914240" defTabSz="799961" eaLnBrk="1" hangingPunct="1">
              <a:buFont typeface="Arial" charset="0"/>
              <a:buNone/>
              <a:tabLst>
                <a:tab pos="799961" algn="r"/>
                <a:tab pos="1345965" algn="l"/>
              </a:tabLst>
              <a:defRPr/>
            </a:pPr>
            <a:endParaRPr lang="en-US" altLang="en-US" b="1" dirty="0">
              <a:latin typeface="Courier New" pitchFamily="49" charset="0"/>
              <a:cs typeface="Oracle Sans" panose="020B0503020204020204" pitchFamily="34" charset="0"/>
            </a:endParaRPr>
          </a:p>
          <a:p>
            <a:pPr marL="914240" indent="-914240" defTabSz="799961" eaLnBrk="1" hangingPunct="1">
              <a:buFont typeface="Arial" charset="0"/>
              <a:buNone/>
              <a:tabLst>
                <a:tab pos="799961" algn="r"/>
                <a:tab pos="1345965" algn="l"/>
              </a:tabLst>
              <a:defRPr/>
            </a:pPr>
            <a:endParaRPr lang="en-US" altLang="en-US" b="1" dirty="0">
              <a:latin typeface="Courier New" pitchFamily="49" charset="0"/>
              <a:cs typeface="Oracle Sans" panose="020B0503020204020204" pitchFamily="34" charset="0"/>
            </a:endParaRPr>
          </a:p>
          <a:p>
            <a:pPr marL="914240" indent="-914240" defTabSz="799961" eaLnBrk="1" hangingPunct="1">
              <a:buFont typeface="Arial" charset="0"/>
              <a:buNone/>
              <a:tabLst>
                <a:tab pos="799961" algn="r"/>
                <a:tab pos="1345965" algn="l"/>
              </a:tabLst>
              <a:defRPr/>
            </a:pPr>
            <a:endParaRPr lang="en-US" altLang="en-US" b="1" dirty="0">
              <a:latin typeface="Courier New" pitchFamily="49" charset="0"/>
              <a:cs typeface="Oracle Sans" panose="020B0503020204020204" pitchFamily="34" charset="0"/>
            </a:endParaRPr>
          </a:p>
        </p:txBody>
      </p:sp>
      <p:sp>
        <p:nvSpPr>
          <p:cNvPr id="11" name="Rectangle 10"/>
          <p:cNvSpPr/>
          <p:nvPr/>
        </p:nvSpPr>
        <p:spPr bwMode="auto">
          <a:xfrm>
            <a:off x="1828800" y="5943600"/>
            <a:ext cx="12573000" cy="2514600"/>
          </a:xfrm>
          <a:prstGeom prst="rect">
            <a:avLst/>
          </a:prstGeom>
          <a:noFill/>
          <a:ln w="28575" cap="flat" cmpd="sng" algn="ctr">
            <a:solidFill>
              <a:schemeClr val="accent1"/>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cxnSp>
        <p:nvCxnSpPr>
          <p:cNvPr id="13" name="Straight Arrow Connector 12"/>
          <p:cNvCxnSpPr/>
          <p:nvPr/>
        </p:nvCxnSpPr>
        <p:spPr bwMode="auto">
          <a:xfrm>
            <a:off x="14401800" y="7315200"/>
            <a:ext cx="685800" cy="0"/>
          </a:xfrm>
          <a:prstGeom prst="straightConnector1">
            <a:avLst/>
          </a:prstGeom>
          <a:noFill/>
          <a:ln w="28575" cap="flat" cmpd="sng" algn="ctr">
            <a:solidFill>
              <a:schemeClr val="accent1"/>
            </a:solidFill>
            <a:prstDash val="solid"/>
            <a:round/>
            <a:headEnd type="none" w="sm" len="sm"/>
            <a:tailEnd type="triangle" w="lg" len="lg"/>
          </a:ln>
          <a:effectLst/>
        </p:spPr>
      </p:cxnSp>
      <p:pic>
        <p:nvPicPr>
          <p:cNvPr id="1027" name="Picture 3"/>
          <p:cNvPicPr>
            <a:picLocks noChangeAspect="1" noChangeArrowheads="1"/>
          </p:cNvPicPr>
          <p:nvPr/>
        </p:nvPicPr>
        <p:blipFill>
          <a:blip r:embed="rId4" cstate="print"/>
          <a:srcRect/>
          <a:stretch>
            <a:fillRect/>
          </a:stretch>
        </p:blipFill>
        <p:spPr bwMode="auto">
          <a:xfrm>
            <a:off x="15087599" y="5943600"/>
            <a:ext cx="2320658" cy="240030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66669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Caching Sequence Values</a:t>
            </a:r>
          </a:p>
        </p:txBody>
      </p:sp>
      <p:sp>
        <p:nvSpPr>
          <p:cNvPr id="32771" name="Rectangle 5"/>
          <p:cNvSpPr>
            <a:spLocks noGrp="1" noChangeArrowheads="1"/>
          </p:cNvSpPr>
          <p:nvPr>
            <p:ph idx="1"/>
          </p:nvPr>
        </p:nvSpPr>
        <p:spPr>
          <a:xfrm>
            <a:off x="933451" y="2272710"/>
            <a:ext cx="16421100" cy="2618726"/>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altLang="en-US" dirty="0">
                <a:latin typeface="Oracle Sans" panose="020B0503020204020204" pitchFamily="34" charset="0"/>
                <a:cs typeface="Oracle Sans" panose="020B0503020204020204" pitchFamily="34" charset="0"/>
              </a:rPr>
              <a:t>Caching sequence values in memory gives faster access to those values.</a:t>
            </a:r>
          </a:p>
          <a:p>
            <a:pPr lvl="1"/>
            <a:r>
              <a:rPr lang="en-US" altLang="en-US" dirty="0">
                <a:latin typeface="Oracle Sans" panose="020B0503020204020204" pitchFamily="34" charset="0"/>
                <a:cs typeface="Oracle Sans" panose="020B0503020204020204" pitchFamily="34" charset="0"/>
              </a:rPr>
              <a:t>Gaps in sequence values can occur when:</a:t>
            </a:r>
          </a:p>
          <a:p>
            <a:pPr lvl="2"/>
            <a:r>
              <a:rPr lang="en-US" altLang="en-US" dirty="0">
                <a:latin typeface="Oracle Sans" panose="020B0503020204020204" pitchFamily="34" charset="0"/>
                <a:cs typeface="Oracle Sans" panose="020B0503020204020204" pitchFamily="34" charset="0"/>
              </a:rPr>
              <a:t>A rollback occurs</a:t>
            </a:r>
          </a:p>
          <a:p>
            <a:pPr lvl="2"/>
            <a:r>
              <a:rPr lang="en-US" altLang="en-US" dirty="0">
                <a:latin typeface="Oracle Sans" panose="020B0503020204020204" pitchFamily="34" charset="0"/>
                <a:cs typeface="Oracle Sans" panose="020B0503020204020204" pitchFamily="34" charset="0"/>
              </a:rPr>
              <a:t>The system crashes</a:t>
            </a:r>
          </a:p>
          <a:p>
            <a:pPr lvl="2"/>
            <a:r>
              <a:rPr lang="en-US" altLang="en-US" dirty="0">
                <a:latin typeface="Oracle Sans" panose="020B0503020204020204" pitchFamily="34" charset="0"/>
                <a:cs typeface="Oracle Sans" panose="020B0503020204020204" pitchFamily="34" charset="0"/>
              </a:rPr>
              <a:t>A sequence is used in another table</a:t>
            </a:r>
          </a:p>
        </p:txBody>
      </p:sp>
      <p:grpSp>
        <p:nvGrpSpPr>
          <p:cNvPr id="7" name="Group 6">
            <a:extLst>
              <a:ext uri="{FF2B5EF4-FFF2-40B4-BE49-F238E27FC236}">
                <a16:creationId xmlns="" xmlns:a16="http://schemas.microsoft.com/office/drawing/2014/main" id="{FE498FD9-38A7-45D7-9B80-22BF8F84B9DB}"/>
              </a:ext>
            </a:extLst>
          </p:cNvPr>
          <p:cNvGrpSpPr/>
          <p:nvPr/>
        </p:nvGrpSpPr>
        <p:grpSpPr>
          <a:xfrm>
            <a:off x="8826649" y="5933256"/>
            <a:ext cx="7950199" cy="3314700"/>
            <a:chOff x="8509001" y="5829300"/>
            <a:chExt cx="7950199" cy="3314700"/>
          </a:xfrm>
        </p:grpSpPr>
        <p:sp>
          <p:nvSpPr>
            <p:cNvPr id="2" name="Rounded Rectangle 1"/>
            <p:cNvSpPr/>
            <p:nvPr/>
          </p:nvSpPr>
          <p:spPr bwMode="auto">
            <a:xfrm>
              <a:off x="13258800" y="5829300"/>
              <a:ext cx="3200400" cy="3314700"/>
            </a:xfrm>
            <a:prstGeom prst="roundRect">
              <a:avLst/>
            </a:prstGeom>
            <a:gradFill flip="none" rotWithShape="1">
              <a:gsLst>
                <a:gs pos="0">
                  <a:schemeClr val="bg1">
                    <a:lumMod val="95000"/>
                  </a:schemeClr>
                </a:gs>
                <a:gs pos="100000">
                  <a:schemeClr val="bg1"/>
                </a:gs>
              </a:gsLst>
              <a:lin ang="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pic>
          <p:nvPicPr>
            <p:cNvPr id="4" name="Picture 3" descr="cnt204537.gif"/>
            <p:cNvPicPr>
              <a:picLocks noChangeAspect="1"/>
            </p:cNvPicPr>
            <p:nvPr/>
          </p:nvPicPr>
          <p:blipFill>
            <a:blip r:embed="rId4" cstate="print"/>
            <a:stretch>
              <a:fillRect/>
            </a:stretch>
          </p:blipFill>
          <p:spPr>
            <a:xfrm>
              <a:off x="13944600" y="6172200"/>
              <a:ext cx="1897380" cy="2620191"/>
            </a:xfrm>
            <a:prstGeom prst="rect">
              <a:avLst/>
            </a:prstGeom>
          </p:spPr>
        </p:pic>
        <p:cxnSp>
          <p:nvCxnSpPr>
            <p:cNvPr id="8" name="Straight Arrow Connector 7"/>
            <p:cNvCxnSpPr/>
            <p:nvPr/>
          </p:nvCxnSpPr>
          <p:spPr bwMode="auto">
            <a:xfrm>
              <a:off x="11658600" y="7315200"/>
              <a:ext cx="2286000" cy="0"/>
            </a:xfrm>
            <a:prstGeom prst="straightConnector1">
              <a:avLst/>
            </a:prstGeom>
            <a:noFill/>
            <a:ln w="28575" cap="flat" cmpd="sng" algn="ctr">
              <a:solidFill>
                <a:schemeClr val="accent4"/>
              </a:solidFill>
              <a:prstDash val="solid"/>
              <a:round/>
              <a:headEnd type="none" w="sm" len="sm"/>
              <a:tailEnd type="triangle" w="lg" len="lg"/>
            </a:ln>
            <a:effectLst/>
          </p:spPr>
        </p:cxnSp>
        <p:sp>
          <p:nvSpPr>
            <p:cNvPr id="11" name="Rounded Rectangle 10"/>
            <p:cNvSpPr/>
            <p:nvPr/>
          </p:nvSpPr>
          <p:spPr bwMode="auto">
            <a:xfrm>
              <a:off x="8548558" y="7020299"/>
              <a:ext cx="3121289" cy="524006"/>
            </a:xfrm>
            <a:prstGeom prst="roundRect">
              <a:avLst/>
            </a:prstGeom>
            <a:solidFill>
              <a:srgbClr val="FFEBEB"/>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5" name="TextBox 4"/>
            <p:cNvSpPr txBox="1"/>
            <p:nvPr/>
          </p:nvSpPr>
          <p:spPr>
            <a:xfrm>
              <a:off x="8509001" y="7087716"/>
              <a:ext cx="3200400" cy="461665"/>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r>
                <a:rPr lang="en-US" sz="2400" dirty="0">
                  <a:latin typeface="+mn-lt"/>
                  <a:cs typeface="Oracle Sans" panose="020B0503020204020204" pitchFamily="34" charset="0"/>
                </a:rPr>
                <a:t>Sequence in cache</a:t>
              </a:r>
            </a:p>
          </p:txBody>
        </p:sp>
      </p:grpSp>
    </p:spTree>
    <p:custDataLst>
      <p:tags r:id="rId1"/>
    </p:custDataLst>
    <p:extLst>
      <p:ext uri="{BB962C8B-B14F-4D97-AF65-F5344CB8AC3E}">
        <p14:creationId xmlns:p14="http://schemas.microsoft.com/office/powerpoint/2010/main" val="3636134084"/>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6"/>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Modifying a Sequence</a:t>
            </a:r>
          </a:p>
        </p:txBody>
      </p:sp>
      <p:sp>
        <p:nvSpPr>
          <p:cNvPr id="34822" name="Rectangle 7"/>
          <p:cNvSpPr>
            <a:spLocks noGrp="1" noChangeArrowheads="1"/>
          </p:cNvSpPr>
          <p:nvPr>
            <p:ph idx="1"/>
          </p:nvPr>
        </p:nvSpPr>
        <p:spPr>
          <a:xfrm>
            <a:off x="933451" y="2272710"/>
            <a:ext cx="16421100" cy="1125753"/>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Oracle Sans" panose="020B0503020204020204" pitchFamily="34" charset="0"/>
                <a:cs typeface="Oracle Sans" panose="020B0503020204020204" pitchFamily="34" charset="0"/>
              </a:rPr>
              <a:t>Change the increment value, maximum value, minimum value, cycle option, or cache option:</a:t>
            </a:r>
          </a:p>
        </p:txBody>
      </p:sp>
      <p:grpSp>
        <p:nvGrpSpPr>
          <p:cNvPr id="4" name="Group 3">
            <a:extLst>
              <a:ext uri="{FF2B5EF4-FFF2-40B4-BE49-F238E27FC236}">
                <a16:creationId xmlns="" xmlns:a16="http://schemas.microsoft.com/office/drawing/2014/main" id="{D9AFF653-B399-4762-A410-064EA0A6D175}"/>
              </a:ext>
            </a:extLst>
          </p:cNvPr>
          <p:cNvGrpSpPr/>
          <p:nvPr/>
        </p:nvGrpSpPr>
        <p:grpSpPr>
          <a:xfrm>
            <a:off x="1295128" y="3543300"/>
            <a:ext cx="16125591" cy="3382175"/>
            <a:chOff x="916544" y="3543300"/>
            <a:chExt cx="16125591" cy="3382175"/>
          </a:xfrm>
        </p:grpSpPr>
        <p:sp>
          <p:nvSpPr>
            <p:cNvPr id="7" name="Content Placeholder 2"/>
            <p:cNvSpPr txBox="1">
              <a:spLocks/>
            </p:cNvSpPr>
            <p:nvPr/>
          </p:nvSpPr>
          <p:spPr bwMode="gray">
            <a:xfrm>
              <a:off x="916544" y="3543300"/>
              <a:ext cx="16125591" cy="3382175"/>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82849" tIns="182849" rIns="25395" bIns="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ALTER SEQUENCE dept_deptid_seq</a:t>
              </a:r>
            </a:p>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               INCREMENT BY 20</a:t>
              </a:r>
            </a:p>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               MAXVALUE 999999</a:t>
              </a:r>
            </a:p>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               NOCACHE</a:t>
              </a:r>
            </a:p>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               NOCYCLE</a:t>
              </a:r>
            </a:p>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               NOSCALE;      </a:t>
              </a:r>
            </a:p>
            <a:p>
              <a:pPr marL="914240" indent="-914240" defTabSz="799961">
                <a:tabLst>
                  <a:tab pos="799961" algn="r"/>
                  <a:tab pos="1345965" algn="l"/>
                </a:tabLst>
                <a:defRPr/>
              </a:pPr>
              <a:endParaRPr lang="en-US" altLang="en-US" sz="2400" b="1" dirty="0">
                <a:latin typeface="Courier New" pitchFamily="49" charset="0"/>
                <a:cs typeface="Oracle Sans" panose="020B0503020204020204" pitchFamily="34" charset="0"/>
              </a:endParaRPr>
            </a:p>
            <a:p>
              <a:pPr marL="914240" indent="-914240" defTabSz="799961">
                <a:tabLst>
                  <a:tab pos="799961" algn="r"/>
                  <a:tab pos="1345965" algn="l"/>
                </a:tabLst>
                <a:defRPr/>
              </a:pPr>
              <a:endParaRPr lang="en-US" altLang="en-US" sz="2400" b="1" dirty="0">
                <a:latin typeface="Courier New" pitchFamily="49" charset="0"/>
                <a:cs typeface="Oracle Sans" panose="020B0503020204020204" pitchFamily="34" charset="0"/>
              </a:endParaRPr>
            </a:p>
          </p:txBody>
        </p:sp>
        <p:sp>
          <p:nvSpPr>
            <p:cNvPr id="34823" name="Arc 4"/>
            <p:cNvSpPr>
              <a:spLocks/>
            </p:cNvSpPr>
            <p:nvPr/>
          </p:nvSpPr>
          <p:spPr bwMode="ltGray">
            <a:xfrm>
              <a:off x="10927888" y="3648077"/>
              <a:ext cx="441212" cy="338138"/>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9525" cap="rnd">
              <a:noFill/>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pic>
          <p:nvPicPr>
            <p:cNvPr id="1027" name="Picture 3"/>
            <p:cNvPicPr>
              <a:picLocks noChangeAspect="1" noChangeArrowheads="1"/>
            </p:cNvPicPr>
            <p:nvPr/>
          </p:nvPicPr>
          <p:blipFill>
            <a:blip r:embed="rId4" cstate="print"/>
            <a:srcRect/>
            <a:stretch>
              <a:fillRect/>
            </a:stretch>
          </p:blipFill>
          <p:spPr bwMode="auto">
            <a:xfrm>
              <a:off x="1276584" y="6223620"/>
              <a:ext cx="3947616" cy="457200"/>
            </a:xfrm>
            <a:prstGeom prst="rect">
              <a:avLst/>
            </a:prstGeom>
            <a:noFill/>
            <a:ln w="9525">
              <a:noFill/>
              <a:miter lim="800000"/>
              <a:headEnd/>
              <a:tailEnd/>
            </a:ln>
          </p:spPr>
        </p:pic>
      </p:grpSp>
    </p:spTree>
    <p:custDataLst>
      <p:tags r:id="rId1"/>
    </p:custDataLst>
    <p:extLst>
      <p:ext uri="{BB962C8B-B14F-4D97-AF65-F5344CB8AC3E}">
        <p14:creationId xmlns:p14="http://schemas.microsoft.com/office/powerpoint/2010/main" val="1104067067"/>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5"/>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Guidelines for Modifying a Sequence</a:t>
            </a:r>
          </a:p>
        </p:txBody>
      </p:sp>
      <p:sp>
        <p:nvSpPr>
          <p:cNvPr id="36870" name="Rectangle 6"/>
          <p:cNvSpPr>
            <a:spLocks noGrp="1" noChangeArrowheads="1"/>
          </p:cNvSpPr>
          <p:nvPr>
            <p:ph idx="1"/>
          </p:nvPr>
        </p:nvSpPr>
        <p:spPr>
          <a:xfrm>
            <a:off x="933451" y="2272710"/>
            <a:ext cx="14547253" cy="3259414"/>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altLang="en-US" dirty="0">
                <a:latin typeface="Oracle Sans" panose="020B0503020204020204" pitchFamily="34" charset="0"/>
                <a:cs typeface="Oracle Sans" panose="020B0503020204020204" pitchFamily="34" charset="0"/>
              </a:rPr>
              <a:t>You must be the owner or have the </a:t>
            </a:r>
            <a:r>
              <a:rPr lang="en-US" altLang="en-US" dirty="0">
                <a:latin typeface="Courier New" panose="02070309020205020404" pitchFamily="49" charset="0"/>
                <a:cs typeface="Courier New" panose="02070309020205020404" pitchFamily="49" charset="0"/>
              </a:rPr>
              <a:t>ALTER</a:t>
            </a:r>
            <a:r>
              <a:rPr lang="en-US" altLang="en-US" dirty="0">
                <a:latin typeface="Oracle Sans" panose="020B0503020204020204" pitchFamily="34" charset="0"/>
                <a:cs typeface="Oracle Sans" panose="020B0503020204020204" pitchFamily="34" charset="0"/>
              </a:rPr>
              <a:t> privilege for the sequence.</a:t>
            </a:r>
          </a:p>
          <a:p>
            <a:pPr lvl="1"/>
            <a:r>
              <a:rPr lang="en-US" altLang="en-US" dirty="0">
                <a:latin typeface="Oracle Sans" panose="020B0503020204020204" pitchFamily="34" charset="0"/>
                <a:cs typeface="Oracle Sans" panose="020B0503020204020204" pitchFamily="34" charset="0"/>
              </a:rPr>
              <a:t>Only future sequence numbers are affected.</a:t>
            </a:r>
          </a:p>
          <a:p>
            <a:pPr lvl="1"/>
            <a:r>
              <a:rPr lang="en-US" altLang="en-US" dirty="0">
                <a:latin typeface="Oracle Sans" panose="020B0503020204020204" pitchFamily="34" charset="0"/>
                <a:cs typeface="Oracle Sans" panose="020B0503020204020204" pitchFamily="34" charset="0"/>
              </a:rPr>
              <a:t>The sequence must be dropped and re-created to restart the sequence at a different number.</a:t>
            </a:r>
          </a:p>
          <a:p>
            <a:pPr lvl="1"/>
            <a:r>
              <a:rPr lang="en-US" altLang="en-US" dirty="0">
                <a:latin typeface="Oracle Sans" panose="020B0503020204020204" pitchFamily="34" charset="0"/>
                <a:cs typeface="Oracle Sans" panose="020B0503020204020204" pitchFamily="34" charset="0"/>
              </a:rPr>
              <a:t>Some validation is performed.</a:t>
            </a:r>
          </a:p>
          <a:p>
            <a:pPr lvl="1"/>
            <a:r>
              <a:rPr lang="en-US" altLang="en-US" dirty="0">
                <a:latin typeface="Oracle Sans" panose="020B0503020204020204" pitchFamily="34" charset="0"/>
                <a:cs typeface="Oracle Sans" panose="020B0503020204020204" pitchFamily="34" charset="0"/>
              </a:rPr>
              <a:t>To remove a sequence, use the </a:t>
            </a:r>
            <a:r>
              <a:rPr lang="en-US" altLang="en-US" dirty="0">
                <a:latin typeface="Courier New" panose="02070309020205020404" pitchFamily="49" charset="0"/>
                <a:cs typeface="Courier New" panose="02070309020205020404" pitchFamily="49" charset="0"/>
              </a:rPr>
              <a:t>DROP</a:t>
            </a:r>
            <a:r>
              <a:rPr lang="en-US" altLang="en-US" dirty="0">
                <a:latin typeface="Oracle Sans" panose="020B0503020204020204" pitchFamily="34" charset="0"/>
                <a:cs typeface="Oracle Sans" panose="020B0503020204020204" pitchFamily="34" charset="0"/>
              </a:rPr>
              <a:t> statement:</a:t>
            </a:r>
          </a:p>
        </p:txBody>
      </p:sp>
      <p:grpSp>
        <p:nvGrpSpPr>
          <p:cNvPr id="4" name="Group 3">
            <a:extLst>
              <a:ext uri="{FF2B5EF4-FFF2-40B4-BE49-F238E27FC236}">
                <a16:creationId xmlns="" xmlns:a16="http://schemas.microsoft.com/office/drawing/2014/main" id="{5F67EE63-BC93-4310-AD5D-D04C6EC84FDF}"/>
              </a:ext>
            </a:extLst>
          </p:cNvPr>
          <p:cNvGrpSpPr/>
          <p:nvPr/>
        </p:nvGrpSpPr>
        <p:grpSpPr>
          <a:xfrm>
            <a:off x="1295128" y="5935588"/>
            <a:ext cx="16125591" cy="1392640"/>
            <a:chOff x="916544" y="6396926"/>
            <a:chExt cx="16125591" cy="1392640"/>
          </a:xfrm>
        </p:grpSpPr>
        <p:sp>
          <p:nvSpPr>
            <p:cNvPr id="6" name="Content Placeholder 2"/>
            <p:cNvSpPr txBox="1">
              <a:spLocks/>
            </p:cNvSpPr>
            <p:nvPr/>
          </p:nvSpPr>
          <p:spPr bwMode="gray">
            <a:xfrm>
              <a:off x="916544" y="6396926"/>
              <a:ext cx="16125591" cy="1392640"/>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82849" tIns="182849" rIns="25395" bIns="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DROP SEQUENCE </a:t>
              </a:r>
              <a:r>
                <a:rPr lang="en-US" altLang="en-US" sz="2400" b="1" dirty="0" err="1">
                  <a:latin typeface="Courier New" pitchFamily="49" charset="0"/>
                  <a:cs typeface="Oracle Sans" panose="020B0503020204020204" pitchFamily="34" charset="0"/>
                </a:rPr>
                <a:t>dept_deptid_seq</a:t>
              </a:r>
              <a:r>
                <a:rPr lang="en-US" altLang="en-US" sz="2400" b="1" dirty="0">
                  <a:latin typeface="Courier New" pitchFamily="49" charset="0"/>
                  <a:cs typeface="Oracle Sans" panose="020B0503020204020204" pitchFamily="34" charset="0"/>
                </a:rPr>
                <a:t>;</a:t>
              </a:r>
            </a:p>
            <a:p>
              <a:pPr marL="914240" indent="-914240" defTabSz="799961">
                <a:tabLst>
                  <a:tab pos="799961" algn="r"/>
                  <a:tab pos="1345965" algn="l"/>
                </a:tabLst>
                <a:defRPr/>
              </a:pPr>
              <a:endParaRPr lang="en-US" altLang="en-US" sz="2400" b="1" dirty="0">
                <a:latin typeface="Courier New" pitchFamily="49" charset="0"/>
                <a:cs typeface="Oracle Sans" panose="020B0503020204020204" pitchFamily="34" charset="0"/>
              </a:endParaRPr>
            </a:p>
            <a:p>
              <a:pPr marL="914240" indent="-914240" defTabSz="799961">
                <a:tabLst>
                  <a:tab pos="799961" algn="r"/>
                  <a:tab pos="1345965" algn="l"/>
                </a:tabLst>
                <a:defRPr/>
              </a:pPr>
              <a:endParaRPr lang="en-US" altLang="en-US" sz="2400" b="1" dirty="0">
                <a:latin typeface="Courier New" pitchFamily="49" charset="0"/>
                <a:cs typeface="Oracle Sans" panose="020B0503020204020204" pitchFamily="34" charset="0"/>
              </a:endParaRPr>
            </a:p>
          </p:txBody>
        </p:sp>
        <p:pic>
          <p:nvPicPr>
            <p:cNvPr id="2051" name="Picture 3"/>
            <p:cNvPicPr>
              <a:picLocks noChangeAspect="1" noChangeArrowheads="1"/>
            </p:cNvPicPr>
            <p:nvPr/>
          </p:nvPicPr>
          <p:blipFill>
            <a:blip r:embed="rId4" cstate="print"/>
            <a:srcRect/>
            <a:stretch>
              <a:fillRect/>
            </a:stretch>
          </p:blipFill>
          <p:spPr bwMode="auto">
            <a:xfrm>
              <a:off x="1142999" y="7159724"/>
              <a:ext cx="3519527" cy="457200"/>
            </a:xfrm>
            <a:prstGeom prst="rect">
              <a:avLst/>
            </a:prstGeom>
            <a:noFill/>
            <a:ln w="9525">
              <a:noFill/>
              <a:miter lim="800000"/>
              <a:headEnd/>
              <a:tailEnd/>
            </a:ln>
          </p:spPr>
        </p:pic>
      </p:grpSp>
    </p:spTree>
    <p:custDataLst>
      <p:tags r:id="rId1"/>
    </p:custDataLst>
    <p:extLst>
      <p:ext uri="{BB962C8B-B14F-4D97-AF65-F5344CB8AC3E}">
        <p14:creationId xmlns:p14="http://schemas.microsoft.com/office/powerpoint/2010/main" val="3090403786"/>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933451" y="517005"/>
            <a:ext cx="16421100" cy="1174304"/>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Sequence Information</a:t>
            </a:r>
          </a:p>
        </p:txBody>
      </p:sp>
      <p:sp>
        <p:nvSpPr>
          <p:cNvPr id="38915" name="Content Placeholder 2"/>
          <p:cNvSpPr>
            <a:spLocks noGrp="1"/>
          </p:cNvSpPr>
          <p:nvPr>
            <p:ph idx="1"/>
          </p:nvPr>
        </p:nvSpPr>
        <p:spPr>
          <a:xfrm>
            <a:off x="933451" y="2047156"/>
            <a:ext cx="16421100" cy="7127075"/>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altLang="en-US" dirty="0">
                <a:latin typeface="Oracle Sans" panose="020B0503020204020204" pitchFamily="34" charset="0"/>
                <a:cs typeface="Oracle Sans" panose="020B0503020204020204" pitchFamily="34" charset="0"/>
              </a:rPr>
              <a:t>The </a:t>
            </a:r>
            <a:r>
              <a:rPr lang="en-US" altLang="en-US" dirty="0">
                <a:latin typeface="Courier New" panose="02070309020205020404" pitchFamily="49" charset="0"/>
                <a:cs typeface="Courier New" panose="02070309020205020404" pitchFamily="49" charset="0"/>
              </a:rPr>
              <a:t>USER_SEQUENCES </a:t>
            </a:r>
            <a:r>
              <a:rPr lang="en-US" altLang="en-US" dirty="0">
                <a:latin typeface="Oracle Sans" panose="020B0503020204020204" pitchFamily="34" charset="0"/>
                <a:cs typeface="Oracle Sans" panose="020B0503020204020204" pitchFamily="34" charset="0"/>
              </a:rPr>
              <a:t>view describes all sequences that you own.</a:t>
            </a:r>
          </a:p>
          <a:p>
            <a:pPr lvl="1"/>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pPr marL="341273" lvl="1" indent="0">
              <a:buNone/>
            </a:pPr>
            <a:endParaRPr lang="en-US" altLang="en-US" dirty="0">
              <a:latin typeface="Oracle Sans" panose="020B0503020204020204" pitchFamily="34" charset="0"/>
              <a:cs typeface="Oracle Sans" panose="020B0503020204020204" pitchFamily="34" charset="0"/>
            </a:endParaRPr>
          </a:p>
          <a:p>
            <a:pPr marL="341273" lvl="1" indent="0">
              <a:buNone/>
            </a:pPr>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pPr marL="341273" lvl="1" indent="0">
              <a:buNone/>
            </a:pPr>
            <a:endParaRPr lang="en-US" altLang="en-US" dirty="0">
              <a:latin typeface="Oracle Sans" panose="020B0503020204020204" pitchFamily="34" charset="0"/>
              <a:cs typeface="Oracle Sans" panose="020B0503020204020204" pitchFamily="34" charset="0"/>
            </a:endParaRPr>
          </a:p>
          <a:p>
            <a:pPr marL="341273" lvl="1" indent="0">
              <a:buNone/>
            </a:pPr>
            <a:endParaRPr lang="en-US" altLang="en-US" dirty="0">
              <a:latin typeface="Oracle Sans" panose="020B0503020204020204" pitchFamily="34" charset="0"/>
              <a:cs typeface="Oracle Sans" panose="020B0503020204020204" pitchFamily="34" charset="0"/>
            </a:endParaRPr>
          </a:p>
          <a:p>
            <a:pPr lvl="1"/>
            <a:r>
              <a:rPr lang="en-US" altLang="en-US" dirty="0">
                <a:latin typeface="Oracle Sans" panose="020B0503020204020204" pitchFamily="34" charset="0"/>
                <a:cs typeface="Oracle Sans" panose="020B0503020204020204" pitchFamily="34" charset="0"/>
              </a:rPr>
              <a:t>Verify your sequence values in the </a:t>
            </a:r>
            <a:r>
              <a:rPr lang="en-US" altLang="en-US" dirty="0">
                <a:latin typeface="Courier New" panose="02070309020205020404" pitchFamily="49" charset="0"/>
                <a:cs typeface="Courier New" panose="02070309020205020404" pitchFamily="49" charset="0"/>
              </a:rPr>
              <a:t>USER_SEQUENCES </a:t>
            </a:r>
            <a:r>
              <a:rPr lang="en-US" altLang="en-US" dirty="0">
                <a:latin typeface="Oracle Sans" panose="020B0503020204020204" pitchFamily="34" charset="0"/>
                <a:cs typeface="Oracle Sans" panose="020B0503020204020204" pitchFamily="34" charset="0"/>
              </a:rPr>
              <a:t>data dictionary table.</a:t>
            </a:r>
          </a:p>
          <a:p>
            <a:endParaRPr lang="en-US" altLang="en-US" dirty="0">
              <a:latin typeface="Oracle Sans" panose="020B0503020204020204" pitchFamily="34" charset="0"/>
              <a:cs typeface="Oracle Sans" panose="020B0503020204020204" pitchFamily="34" charset="0"/>
            </a:endParaRPr>
          </a:p>
          <a:p>
            <a:endParaRPr lang="en-US" altLang="en-US" dirty="0">
              <a:latin typeface="Oracle Sans" panose="020B0503020204020204" pitchFamily="34" charset="0"/>
              <a:cs typeface="Oracle Sans" panose="020B0503020204020204" pitchFamily="34" charset="0"/>
            </a:endParaRPr>
          </a:p>
        </p:txBody>
      </p:sp>
      <p:sp>
        <p:nvSpPr>
          <p:cNvPr id="7" name="Content Placeholder 2"/>
          <p:cNvSpPr txBox="1">
            <a:spLocks/>
          </p:cNvSpPr>
          <p:nvPr/>
        </p:nvSpPr>
        <p:spPr bwMode="gray">
          <a:xfrm>
            <a:off x="1299329" y="2874104"/>
            <a:ext cx="16125591" cy="75038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08000" tIns="180000" rIns="72000" bIns="14400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DESCRIBE user_sequences</a:t>
            </a:r>
          </a:p>
        </p:txBody>
      </p:sp>
      <p:sp>
        <p:nvSpPr>
          <p:cNvPr id="8" name="Content Placeholder 2"/>
          <p:cNvSpPr txBox="1">
            <a:spLocks/>
          </p:cNvSpPr>
          <p:nvPr/>
        </p:nvSpPr>
        <p:spPr bwMode="gray">
          <a:xfrm>
            <a:off x="1326813" y="7951533"/>
            <a:ext cx="16125591" cy="1585361"/>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82849" tIns="216000" rIns="25395" bIns="14400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SELECT	sequence_name, min_value, max_value, </a:t>
            </a:r>
          </a:p>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	increment_by, last_number</a:t>
            </a:r>
          </a:p>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FROM	 </a:t>
            </a:r>
            <a:r>
              <a:rPr lang="en-US" altLang="en-US" sz="2400" b="1" dirty="0" err="1">
                <a:latin typeface="Courier New" pitchFamily="49" charset="0"/>
                <a:cs typeface="Oracle Sans" panose="020B0503020204020204" pitchFamily="34" charset="0"/>
              </a:rPr>
              <a:t>user_sequences</a:t>
            </a:r>
            <a:r>
              <a:rPr lang="en-US" altLang="en-US" sz="2400" b="1" dirty="0">
                <a:latin typeface="Courier New" pitchFamily="49" charset="0"/>
                <a:cs typeface="Oracle Sans" panose="020B0503020204020204" pitchFamily="34" charset="0"/>
              </a:rPr>
              <a:t>;</a:t>
            </a:r>
          </a:p>
        </p:txBody>
      </p:sp>
      <p:sp>
        <p:nvSpPr>
          <p:cNvPr id="5" name="Rectangle 4"/>
          <p:cNvSpPr/>
          <p:nvPr/>
        </p:nvSpPr>
        <p:spPr bwMode="auto">
          <a:xfrm>
            <a:off x="1299329" y="3746204"/>
            <a:ext cx="3884231" cy="3726681"/>
          </a:xfrm>
          <a:prstGeom prst="rect">
            <a:avLst/>
          </a:prstGeom>
          <a:no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pic>
        <p:nvPicPr>
          <p:cNvPr id="6" name="Picture 5"/>
          <p:cNvPicPr>
            <a:picLocks noChangeAspect="1"/>
          </p:cNvPicPr>
          <p:nvPr/>
        </p:nvPicPr>
        <p:blipFill>
          <a:blip r:embed="rId4"/>
          <a:stretch>
            <a:fillRect/>
          </a:stretch>
        </p:blipFill>
        <p:spPr>
          <a:xfrm>
            <a:off x="1424245" y="3961876"/>
            <a:ext cx="3634397" cy="3289410"/>
          </a:xfrm>
          <a:prstGeom prst="rect">
            <a:avLst/>
          </a:prstGeom>
        </p:spPr>
      </p:pic>
    </p:spTree>
    <p:custDataLst>
      <p:tags r:id="rId1"/>
    </p:custDataLst>
    <p:extLst>
      <p:ext uri="{BB962C8B-B14F-4D97-AF65-F5344CB8AC3E}">
        <p14:creationId xmlns:p14="http://schemas.microsoft.com/office/powerpoint/2010/main" val="2195412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 xmlns:a16="http://schemas.microsoft.com/office/drawing/2014/main" id="{7DF507D1-F8FB-4648-B34B-C415E54D644E}"/>
              </a:ext>
            </a:extLst>
          </p:cNvPr>
          <p:cNvSpPr/>
          <p:nvPr/>
        </p:nvSpPr>
        <p:spPr bwMode="auto">
          <a:xfrm>
            <a:off x="938331" y="2198382"/>
            <a:ext cx="5133660" cy="7162800"/>
          </a:xfrm>
          <a:prstGeom prst="rect">
            <a:avLst/>
          </a:prstGeom>
          <a:no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mn-lt"/>
              <a:cs typeface="Oracle Sans" panose="020B0503020204020204" pitchFamily="34" charset="0"/>
            </a:endParaRPr>
          </a:p>
        </p:txBody>
      </p:sp>
      <p:grpSp>
        <p:nvGrpSpPr>
          <p:cNvPr id="6" name="Group 5">
            <a:extLst>
              <a:ext uri="{FF2B5EF4-FFF2-40B4-BE49-F238E27FC236}">
                <a16:creationId xmlns="" xmlns:a16="http://schemas.microsoft.com/office/drawing/2014/main" id="{43C185AB-FD66-4F55-9E46-F3D581AC42AA}"/>
              </a:ext>
            </a:extLst>
          </p:cNvPr>
          <p:cNvGrpSpPr/>
          <p:nvPr/>
        </p:nvGrpSpPr>
        <p:grpSpPr>
          <a:xfrm>
            <a:off x="835679" y="1959370"/>
            <a:ext cx="17021289" cy="7632848"/>
            <a:chOff x="-13601" y="1903140"/>
            <a:chExt cx="17021289" cy="7632848"/>
          </a:xfrm>
        </p:grpSpPr>
        <p:sp>
          <p:nvSpPr>
            <p:cNvPr id="76" name="Rounded Rectangle 75"/>
            <p:cNvSpPr/>
            <p:nvPr/>
          </p:nvSpPr>
          <p:spPr bwMode="auto">
            <a:xfrm>
              <a:off x="4324772" y="2335188"/>
              <a:ext cx="12458700" cy="6783173"/>
            </a:xfrm>
            <a:prstGeom prst="roundRect">
              <a:avLst>
                <a:gd name="adj" fmla="val 9260"/>
              </a:avLst>
            </a:prstGeom>
            <a:gradFill flip="none" rotWithShape="1">
              <a:gsLst>
                <a:gs pos="26000">
                  <a:srgbClr val="EAEEEF"/>
                </a:gs>
                <a:gs pos="0">
                  <a:schemeClr val="bg1"/>
                </a:gs>
                <a:gs pos="100000">
                  <a:srgbClr val="DCE3E4"/>
                </a:gs>
              </a:gsLst>
              <a:lin ang="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56" name="Rectangle 55"/>
            <p:cNvSpPr/>
            <p:nvPr/>
          </p:nvSpPr>
          <p:spPr bwMode="auto">
            <a:xfrm>
              <a:off x="-13601" y="1903140"/>
              <a:ext cx="5204764" cy="7632848"/>
            </a:xfrm>
            <a:prstGeom prst="rect">
              <a:avLst/>
            </a:prstGeom>
            <a:gradFill flip="none" rotWithShape="1">
              <a:gsLst>
                <a:gs pos="0">
                  <a:schemeClr val="bg1"/>
                </a:gs>
                <a:gs pos="6000">
                  <a:srgbClr val="DCE3E4"/>
                </a:gs>
                <a:gs pos="96000">
                  <a:srgbClr val="DCE3E4"/>
                </a:gs>
                <a:gs pos="100000">
                  <a:schemeClr val="bg1"/>
                </a:gs>
              </a:gsLst>
              <a:lin ang="54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36" name="Rounded Rectangle 35"/>
            <p:cNvSpPr/>
            <p:nvPr/>
          </p:nvSpPr>
          <p:spPr bwMode="auto">
            <a:xfrm>
              <a:off x="5976220" y="6068827"/>
              <a:ext cx="8570214" cy="1246910"/>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cs typeface="Oracle Sans" panose="020B0503020204020204" pitchFamily="34" charset="0"/>
              </a:endParaRPr>
            </a:p>
          </p:txBody>
        </p:sp>
        <p:sp>
          <p:nvSpPr>
            <p:cNvPr id="38" name="Rounded Rectangle 37"/>
            <p:cNvSpPr/>
            <p:nvPr/>
          </p:nvSpPr>
          <p:spPr bwMode="auto">
            <a:xfrm>
              <a:off x="5976220" y="4531507"/>
              <a:ext cx="8570214" cy="1246910"/>
            </a:xfrm>
            <a:prstGeom prst="roundRect">
              <a:avLst>
                <a:gd name="adj" fmla="val 28911"/>
              </a:avLst>
            </a:prstGeom>
            <a:gradFill>
              <a:gsLst>
                <a:gs pos="3000">
                  <a:schemeClr val="bg2">
                    <a:lumMod val="90000"/>
                  </a:schemeClr>
                </a:gs>
                <a:gs pos="24000">
                  <a:schemeClr val="bg2">
                    <a:lumMod val="75000"/>
                  </a:schemeClr>
                </a:gs>
                <a:gs pos="100000">
                  <a:schemeClr val="bg2">
                    <a:lumMod val="50000"/>
                  </a:schemeClr>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39" name="Rounded Rectangle 38"/>
            <p:cNvSpPr/>
            <p:nvPr/>
          </p:nvSpPr>
          <p:spPr bwMode="auto">
            <a:xfrm>
              <a:off x="5974321" y="2994187"/>
              <a:ext cx="8574398" cy="1246910"/>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cs typeface="Oracle Sans" panose="020B0503020204020204" pitchFamily="34" charset="0"/>
              </a:endParaRPr>
            </a:p>
          </p:txBody>
        </p:sp>
        <p:sp>
          <p:nvSpPr>
            <p:cNvPr id="40" name="TextBox 39"/>
            <p:cNvSpPr txBox="1"/>
            <p:nvPr/>
          </p:nvSpPr>
          <p:spPr>
            <a:xfrm>
              <a:off x="6890620" y="3417585"/>
              <a:ext cx="6737417" cy="400110"/>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000" dirty="0">
                  <a:latin typeface="+mn-lt"/>
                  <a:cs typeface="Oracle Sans" panose="020B0503020204020204" pitchFamily="34" charset="0"/>
                </a:rPr>
                <a:t>Lesson 12: Introduction to Data Dictionary Views</a:t>
              </a:r>
            </a:p>
          </p:txBody>
        </p:sp>
        <p:sp>
          <p:nvSpPr>
            <p:cNvPr id="41" name="TextBox 40"/>
            <p:cNvSpPr txBox="1"/>
            <p:nvPr/>
          </p:nvSpPr>
          <p:spPr>
            <a:xfrm>
              <a:off x="6985011" y="4954906"/>
              <a:ext cx="6479469" cy="400110"/>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fontAlgn="base">
                <a:spcBef>
                  <a:spcPct val="0"/>
                </a:spcBef>
                <a:spcAft>
                  <a:spcPct val="0"/>
                </a:spcAft>
              </a:pPr>
              <a:r>
                <a:rPr lang="en-US" sz="2000" b="1" dirty="0">
                  <a:solidFill>
                    <a:schemeClr val="bg1"/>
                  </a:solidFill>
                  <a:latin typeface="+mn-lt"/>
                  <a:cs typeface="Oracle Sans" panose="020B0503020204020204" pitchFamily="34" charset="0"/>
                </a:rPr>
                <a:t>Lesson 13: Creating Sequences, Synonyms, and Indexes</a:t>
              </a:r>
            </a:p>
          </p:txBody>
        </p:sp>
        <p:sp>
          <p:nvSpPr>
            <p:cNvPr id="42" name="TextBox 41"/>
            <p:cNvSpPr txBox="1"/>
            <p:nvPr/>
          </p:nvSpPr>
          <p:spPr>
            <a:xfrm>
              <a:off x="6941421" y="6492225"/>
              <a:ext cx="6124925" cy="400110"/>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fontAlgn="auto">
                <a:spcBef>
                  <a:spcPts val="0"/>
                </a:spcBef>
                <a:spcAft>
                  <a:spcPts val="0"/>
                </a:spcAft>
              </a:pPr>
              <a:r>
                <a:rPr lang="en-US" sz="2000" b="0">
                  <a:solidFill>
                    <a:schemeClr val="tx1">
                      <a:lumMod val="75000"/>
                    </a:schemeClr>
                  </a:solidFill>
                  <a:latin typeface="+mn-lt"/>
                  <a:cs typeface="Oracle Sans" panose="020B0503020204020204" pitchFamily="34" charset="0"/>
                </a:rPr>
                <a:t>Lesson 14</a:t>
              </a:r>
              <a:r>
                <a:rPr lang="en-US" sz="2000" b="0" dirty="0">
                  <a:solidFill>
                    <a:schemeClr val="tx1">
                      <a:lumMod val="75000"/>
                    </a:schemeClr>
                  </a:solidFill>
                  <a:latin typeface="+mn-lt"/>
                  <a:cs typeface="Oracle Sans" panose="020B0503020204020204" pitchFamily="34" charset="0"/>
                </a:rPr>
                <a:t>: Creating Views</a:t>
              </a:r>
            </a:p>
          </p:txBody>
        </p:sp>
        <p:sp>
          <p:nvSpPr>
            <p:cNvPr id="44" name="Isosceles Triangle 43"/>
            <p:cNvSpPr>
              <a:spLocks noChangeAspect="1"/>
            </p:cNvSpPr>
            <p:nvPr/>
          </p:nvSpPr>
          <p:spPr bwMode="auto">
            <a:xfrm rot="5400000">
              <a:off x="6237620" y="5008063"/>
              <a:ext cx="440700" cy="293798"/>
            </a:xfrm>
            <a:prstGeom prst="triangle">
              <a:avLst/>
            </a:prstGeom>
            <a:solidFill>
              <a:schemeClr val="accent1"/>
            </a:solidFill>
            <a:ln w="28575" cap="flat" cmpd="sng" algn="ctr">
              <a:solidFill>
                <a:schemeClr val="bg1"/>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45" name="Isosceles Triangle 44"/>
            <p:cNvSpPr>
              <a:spLocks noChangeAspect="1"/>
            </p:cNvSpPr>
            <p:nvPr/>
          </p:nvSpPr>
          <p:spPr bwMode="auto">
            <a:xfrm rot="5400000">
              <a:off x="6237620" y="6545383"/>
              <a:ext cx="440700" cy="293798"/>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cs typeface="Oracle Sans" panose="020B0503020204020204" pitchFamily="34" charset="0"/>
              </a:endParaRPr>
            </a:p>
          </p:txBody>
        </p:sp>
        <p:sp>
          <p:nvSpPr>
            <p:cNvPr id="47" name="Isosceles Triangle 46"/>
            <p:cNvSpPr>
              <a:spLocks noChangeAspect="1"/>
            </p:cNvSpPr>
            <p:nvPr/>
          </p:nvSpPr>
          <p:spPr bwMode="auto">
            <a:xfrm rot="5400000">
              <a:off x="6237620" y="3470743"/>
              <a:ext cx="440700" cy="293798"/>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cs typeface="Oracle Sans" panose="020B0503020204020204" pitchFamily="34" charset="0"/>
              </a:endParaRPr>
            </a:p>
          </p:txBody>
        </p:sp>
        <p:grpSp>
          <p:nvGrpSpPr>
            <p:cNvPr id="3" name="Group 3"/>
            <p:cNvGrpSpPr/>
            <p:nvPr/>
          </p:nvGrpSpPr>
          <p:grpSpPr>
            <a:xfrm>
              <a:off x="14434423" y="4692257"/>
              <a:ext cx="2573265" cy="887534"/>
              <a:chOff x="9786179" y="1585747"/>
              <a:chExt cx="1715510" cy="591689"/>
            </a:xfrm>
          </p:grpSpPr>
          <p:sp>
            <p:nvSpPr>
              <p:cNvPr id="30" name="Freeform 29"/>
              <p:cNvSpPr/>
              <p:nvPr/>
            </p:nvSpPr>
            <p:spPr bwMode="auto">
              <a:xfrm>
                <a:off x="11346670" y="1627299"/>
                <a:ext cx="142410" cy="515233"/>
              </a:xfrm>
              <a:custGeom>
                <a:avLst/>
                <a:gdLst>
                  <a:gd name="connsiteX0" fmla="*/ 0 w 142410"/>
                  <a:gd name="connsiteY0" fmla="*/ 0 h 515233"/>
                  <a:gd name="connsiteX1" fmla="*/ 56536 w 142410"/>
                  <a:gd name="connsiteY1" fmla="*/ 0 h 515233"/>
                  <a:gd name="connsiteX2" fmla="*/ 142410 w 142410"/>
                  <a:gd name="connsiteY2" fmla="*/ 85874 h 515233"/>
                  <a:gd name="connsiteX3" fmla="*/ 142410 w 142410"/>
                  <a:gd name="connsiteY3" fmla="*/ 429359 h 515233"/>
                  <a:gd name="connsiteX4" fmla="*/ 56536 w 142410"/>
                  <a:gd name="connsiteY4" fmla="*/ 515233 h 515233"/>
                  <a:gd name="connsiteX5" fmla="*/ 0 w 142410"/>
                  <a:gd name="connsiteY5" fmla="*/ 515233 h 515233"/>
                  <a:gd name="connsiteX6" fmla="*/ 0 w 142410"/>
                  <a:gd name="connsiteY6" fmla="*/ 0 h 5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410" h="515233">
                    <a:moveTo>
                      <a:pt x="0" y="0"/>
                    </a:moveTo>
                    <a:lnTo>
                      <a:pt x="56536" y="0"/>
                    </a:lnTo>
                    <a:cubicBezTo>
                      <a:pt x="103963" y="0"/>
                      <a:pt x="142410" y="38447"/>
                      <a:pt x="142410" y="85874"/>
                    </a:cubicBezTo>
                    <a:lnTo>
                      <a:pt x="142410" y="429359"/>
                    </a:lnTo>
                    <a:cubicBezTo>
                      <a:pt x="142410" y="476786"/>
                      <a:pt x="103963" y="515233"/>
                      <a:pt x="56536" y="515233"/>
                    </a:cubicBezTo>
                    <a:lnTo>
                      <a:pt x="0" y="515233"/>
                    </a:lnTo>
                    <a:lnTo>
                      <a:pt x="0" y="0"/>
                    </a:lnTo>
                    <a:close/>
                  </a:path>
                </a:pathLst>
              </a:custGeom>
              <a:gradFill>
                <a:gsLst>
                  <a:gs pos="92000">
                    <a:schemeClr val="accent1">
                      <a:lumMod val="75000"/>
                    </a:schemeClr>
                  </a:gs>
                  <a:gs pos="11000">
                    <a:schemeClr val="accent1"/>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31" name="Freeform 30"/>
              <p:cNvSpPr/>
              <p:nvPr/>
            </p:nvSpPr>
            <p:spPr bwMode="auto">
              <a:xfrm>
                <a:off x="10097297" y="1662739"/>
                <a:ext cx="1404392" cy="437706"/>
              </a:xfrm>
              <a:custGeom>
                <a:avLst/>
                <a:gdLst>
                  <a:gd name="connsiteX0" fmla="*/ 1376166 w 1404392"/>
                  <a:gd name="connsiteY0" fmla="*/ 0 h 704932"/>
                  <a:gd name="connsiteX1" fmla="*/ 1376773 w 1404392"/>
                  <a:gd name="connsiteY1" fmla="*/ 564 h 704932"/>
                  <a:gd name="connsiteX2" fmla="*/ 1404392 w 1404392"/>
                  <a:gd name="connsiteY2" fmla="*/ 92517 h 704932"/>
                  <a:gd name="connsiteX3" fmla="*/ 1404392 w 1404392"/>
                  <a:gd name="connsiteY3" fmla="*/ 612664 h 704932"/>
                  <a:gd name="connsiteX4" fmla="*/ 1376773 w 1404392"/>
                  <a:gd name="connsiteY4" fmla="*/ 704619 h 704932"/>
                  <a:gd name="connsiteX5" fmla="*/ 1376436 w 1404392"/>
                  <a:gd name="connsiteY5" fmla="*/ 704932 h 704932"/>
                  <a:gd name="connsiteX6" fmla="*/ 1369115 w 1404392"/>
                  <a:gd name="connsiteY6" fmla="*/ 680559 h 704932"/>
                  <a:gd name="connsiteX7" fmla="*/ 1314010 w 1404392"/>
                  <a:gd name="connsiteY7" fmla="*/ 649080 h 704932"/>
                  <a:gd name="connsiteX8" fmla="*/ 0 w 1404392"/>
                  <a:gd name="connsiteY8" fmla="*/ 649080 h 704932"/>
                  <a:gd name="connsiteX9" fmla="*/ 0 w 1404392"/>
                  <a:gd name="connsiteY9" fmla="*/ 54954 h 704932"/>
                  <a:gd name="connsiteX10" fmla="*/ 1314010 w 1404392"/>
                  <a:gd name="connsiteY10" fmla="*/ 54954 h 704932"/>
                  <a:gd name="connsiteX11" fmla="*/ 1369115 w 1404392"/>
                  <a:gd name="connsiteY11" fmla="*/ 23476 h 704932"/>
                  <a:gd name="connsiteX12" fmla="*/ 1376166 w 1404392"/>
                  <a:gd name="connsiteY12" fmla="*/ 0 h 70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392" h="704932">
                    <a:moveTo>
                      <a:pt x="1376166" y="0"/>
                    </a:moveTo>
                    <a:lnTo>
                      <a:pt x="1376773" y="564"/>
                    </a:lnTo>
                    <a:cubicBezTo>
                      <a:pt x="1393838" y="24097"/>
                      <a:pt x="1404392" y="56607"/>
                      <a:pt x="1404392" y="92517"/>
                    </a:cubicBezTo>
                    <a:lnTo>
                      <a:pt x="1404392" y="612664"/>
                    </a:lnTo>
                    <a:cubicBezTo>
                      <a:pt x="1404392" y="648575"/>
                      <a:pt x="1393838" y="681085"/>
                      <a:pt x="1376773" y="704619"/>
                    </a:cubicBezTo>
                    <a:lnTo>
                      <a:pt x="1376436" y="704932"/>
                    </a:lnTo>
                    <a:lnTo>
                      <a:pt x="1369115" y="680559"/>
                    </a:lnTo>
                    <a:cubicBezTo>
                      <a:pt x="1355013" y="661109"/>
                      <a:pt x="1335530" y="649080"/>
                      <a:pt x="1314010" y="649080"/>
                    </a:cubicBezTo>
                    <a:lnTo>
                      <a:pt x="0" y="649080"/>
                    </a:lnTo>
                    <a:lnTo>
                      <a:pt x="0" y="54954"/>
                    </a:lnTo>
                    <a:lnTo>
                      <a:pt x="1314010" y="54954"/>
                    </a:lnTo>
                    <a:cubicBezTo>
                      <a:pt x="1335530" y="54954"/>
                      <a:pt x="1355013" y="42924"/>
                      <a:pt x="1369115" y="23476"/>
                    </a:cubicBezTo>
                    <a:lnTo>
                      <a:pt x="1376166" y="0"/>
                    </a:lnTo>
                    <a:close/>
                  </a:path>
                </a:pathLst>
              </a:custGeom>
              <a:gradFill>
                <a:gsLst>
                  <a:gs pos="90000">
                    <a:schemeClr val="accent1"/>
                  </a:gs>
                  <a:gs pos="100000">
                    <a:schemeClr val="accent1">
                      <a:lumMod val="20000"/>
                      <a:lumOff val="80000"/>
                    </a:schemeClr>
                  </a:gs>
                  <a:gs pos="0">
                    <a:srgbClr val="DC0000"/>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endParaRPr>
              </a:p>
            </p:txBody>
          </p:sp>
          <p:sp>
            <p:nvSpPr>
              <p:cNvPr id="32" name="Isosceles Triangle 31"/>
              <p:cNvSpPr/>
              <p:nvPr/>
            </p:nvSpPr>
            <p:spPr bwMode="auto">
              <a:xfrm rot="16200000">
                <a:off x="9701851" y="1670075"/>
                <a:ext cx="591689" cy="423034"/>
              </a:xfrm>
              <a:prstGeom prst="triangle">
                <a:avLst/>
              </a:prstGeom>
              <a:gradFill>
                <a:gsLst>
                  <a:gs pos="95575">
                    <a:schemeClr val="accent1"/>
                  </a:gs>
                  <a:gs pos="23000">
                    <a:srgbClr val="E00000"/>
                  </a:gs>
                  <a:gs pos="0">
                    <a:srgbClr val="E00000"/>
                  </a:gs>
                </a:gsLst>
                <a:lin ang="1620000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33" name="TextBox 32"/>
              <p:cNvSpPr txBox="1"/>
              <p:nvPr/>
            </p:nvSpPr>
            <p:spPr>
              <a:xfrm>
                <a:off x="10098845" y="1727704"/>
                <a:ext cx="1322479" cy="276999"/>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r>
                  <a:rPr lang="en-US" sz="2100" b="1" dirty="0">
                    <a:solidFill>
                      <a:schemeClr val="bg1"/>
                    </a:solidFill>
                    <a:latin typeface="+mn-lt"/>
                    <a:cs typeface="Oracle Sans" panose="020B0503020204020204" pitchFamily="34" charset="0"/>
                  </a:rPr>
                  <a:t>You are here!</a:t>
                </a:r>
              </a:p>
            </p:txBody>
          </p:sp>
        </p:grpSp>
      </p:grpSp>
      <p:sp>
        <p:nvSpPr>
          <p:cNvPr id="37" name="Rounded Rectangle 36">
            <a:extLst>
              <a:ext uri="{FF2B5EF4-FFF2-40B4-BE49-F238E27FC236}">
                <a16:creationId xmlns="" xmlns:a16="http://schemas.microsoft.com/office/drawing/2014/main" id="{68F47B27-8F72-AF4D-BCB9-7CE180CFD8A2}"/>
              </a:ext>
            </a:extLst>
          </p:cNvPr>
          <p:cNvSpPr/>
          <p:nvPr/>
        </p:nvSpPr>
        <p:spPr bwMode="auto">
          <a:xfrm>
            <a:off x="4795103" y="4191416"/>
            <a:ext cx="1440264" cy="1473621"/>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mn-lt"/>
            </a:endParaRPr>
          </a:p>
        </p:txBody>
      </p:sp>
      <p:sp>
        <p:nvSpPr>
          <p:cNvPr id="54" name="Freeform 53">
            <a:extLst>
              <a:ext uri="{FF2B5EF4-FFF2-40B4-BE49-F238E27FC236}">
                <a16:creationId xmlns="" xmlns:a16="http://schemas.microsoft.com/office/drawing/2014/main" id="{FDBD1E3E-C8DB-1E4E-9DB0-886A635F5D24}"/>
              </a:ext>
            </a:extLst>
          </p:cNvPr>
          <p:cNvSpPr/>
          <p:nvPr/>
        </p:nvSpPr>
        <p:spPr bwMode="auto">
          <a:xfrm>
            <a:off x="795450" y="4242426"/>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8230">
                <a:srgbClr val="DCE3E4"/>
              </a:gs>
              <a:gs pos="95000">
                <a:srgbClr val="CAD4D7"/>
              </a:gs>
              <a:gs pos="25000">
                <a:srgbClr val="CAD4D7"/>
              </a:gs>
              <a:gs pos="0">
                <a:srgbClr val="DCE3E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mn-lt"/>
            </a:endParaRPr>
          </a:p>
        </p:txBody>
      </p:sp>
      <p:sp>
        <p:nvSpPr>
          <p:cNvPr id="43" name="Rounded Rectangle 42">
            <a:extLst>
              <a:ext uri="{FF2B5EF4-FFF2-40B4-BE49-F238E27FC236}">
                <a16:creationId xmlns="" xmlns:a16="http://schemas.microsoft.com/office/drawing/2014/main" id="{36F9ECCC-A281-0540-A50C-4AEECBC0F536}"/>
              </a:ext>
            </a:extLst>
          </p:cNvPr>
          <p:cNvSpPr/>
          <p:nvPr/>
        </p:nvSpPr>
        <p:spPr bwMode="auto">
          <a:xfrm>
            <a:off x="4867007" y="5775794"/>
            <a:ext cx="1435953" cy="1473621"/>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mn-lt"/>
            </a:endParaRPr>
          </a:p>
        </p:txBody>
      </p:sp>
      <p:sp>
        <p:nvSpPr>
          <p:cNvPr id="65" name="Rounded Rectangle 64">
            <a:extLst>
              <a:ext uri="{FF2B5EF4-FFF2-40B4-BE49-F238E27FC236}">
                <a16:creationId xmlns="" xmlns:a16="http://schemas.microsoft.com/office/drawing/2014/main" id="{CF0133C9-2E8D-C145-AA0E-07476E6B2F78}"/>
              </a:ext>
            </a:extLst>
          </p:cNvPr>
          <p:cNvSpPr/>
          <p:nvPr/>
        </p:nvSpPr>
        <p:spPr bwMode="auto">
          <a:xfrm>
            <a:off x="4795103" y="2517751"/>
            <a:ext cx="1440264" cy="1473621"/>
          </a:xfrm>
          <a:prstGeom prst="roundRect">
            <a:avLst>
              <a:gd name="adj" fmla="val 12643"/>
            </a:avLst>
          </a:prstGeom>
          <a:gradFill>
            <a:gsLst>
              <a:gs pos="99000">
                <a:srgbClr val="D1350F"/>
              </a:gs>
              <a:gs pos="77000">
                <a:srgbClr val="DEE4E5"/>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mn-lt"/>
            </a:endParaRPr>
          </a:p>
        </p:txBody>
      </p:sp>
      <p:sp>
        <p:nvSpPr>
          <p:cNvPr id="55" name="Freeform 54">
            <a:extLst>
              <a:ext uri="{FF2B5EF4-FFF2-40B4-BE49-F238E27FC236}">
                <a16:creationId xmlns="" xmlns:a16="http://schemas.microsoft.com/office/drawing/2014/main" id="{1A51DEFA-9472-D748-B271-CF90B3D1C12C}"/>
              </a:ext>
            </a:extLst>
          </p:cNvPr>
          <p:cNvSpPr/>
          <p:nvPr/>
        </p:nvSpPr>
        <p:spPr bwMode="auto">
          <a:xfrm>
            <a:off x="867458" y="5823593"/>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8230">
                <a:srgbClr val="DCE3E4"/>
              </a:gs>
              <a:gs pos="95000">
                <a:srgbClr val="CAD4D7"/>
              </a:gs>
              <a:gs pos="25000">
                <a:srgbClr val="CAD4D7"/>
              </a:gs>
              <a:gs pos="0">
                <a:srgbClr val="DCE3E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mn-lt"/>
            </a:endParaRPr>
          </a:p>
        </p:txBody>
      </p:sp>
      <p:sp>
        <p:nvSpPr>
          <p:cNvPr id="61" name="Freeform 60">
            <a:extLst>
              <a:ext uri="{FF2B5EF4-FFF2-40B4-BE49-F238E27FC236}">
                <a16:creationId xmlns="" xmlns:a16="http://schemas.microsoft.com/office/drawing/2014/main" id="{9A474644-DFD3-0749-92E7-C1BA050D82CF}"/>
              </a:ext>
            </a:extLst>
          </p:cNvPr>
          <p:cNvSpPr/>
          <p:nvPr/>
        </p:nvSpPr>
        <p:spPr bwMode="auto">
          <a:xfrm>
            <a:off x="1011474" y="2569085"/>
            <a:ext cx="5223789"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4000">
                <a:schemeClr val="accent1"/>
              </a:gs>
              <a:gs pos="100000">
                <a:schemeClr val="accent1">
                  <a:lumMod val="20000"/>
                  <a:lumOff val="80000"/>
                </a:schemeClr>
              </a:gs>
              <a:gs pos="0">
                <a:srgbClr val="DCE3E4"/>
              </a:gs>
              <a:gs pos="31000">
                <a:srgbClr val="DC0000"/>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cs typeface="Oracle Sans" panose="020B0503020204020204" pitchFamily="34" charset="0"/>
            </a:endParaRPr>
          </a:p>
        </p:txBody>
      </p:sp>
      <p:sp>
        <p:nvSpPr>
          <p:cNvPr id="62" name="TextBox 61">
            <a:extLst>
              <a:ext uri="{FF2B5EF4-FFF2-40B4-BE49-F238E27FC236}">
                <a16:creationId xmlns="" xmlns:a16="http://schemas.microsoft.com/office/drawing/2014/main" id="{7EC96AA9-1355-494A-AFE7-BA39E75EA8A9}"/>
              </a:ext>
            </a:extLst>
          </p:cNvPr>
          <p:cNvSpPr txBox="1"/>
          <p:nvPr/>
        </p:nvSpPr>
        <p:spPr>
          <a:xfrm>
            <a:off x="1419846" y="2862071"/>
            <a:ext cx="4399164" cy="707886"/>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000" b="1" dirty="0">
                <a:solidFill>
                  <a:schemeClr val="bg1"/>
                </a:solidFill>
                <a:latin typeface="Oracle Sans" panose="020B0503020204020204" pitchFamily="34" charset="0"/>
                <a:cs typeface="Oracle Sans" panose="020B0503020204020204" pitchFamily="34" charset="0"/>
              </a:rPr>
              <a:t>Unit 4: Views, Sequences, Synonyms, and Indexes</a:t>
            </a:r>
          </a:p>
        </p:txBody>
      </p:sp>
      <p:sp>
        <p:nvSpPr>
          <p:cNvPr id="46" name="Rounded Rectangle 45">
            <a:extLst>
              <a:ext uri="{FF2B5EF4-FFF2-40B4-BE49-F238E27FC236}">
                <a16:creationId xmlns="" xmlns:a16="http://schemas.microsoft.com/office/drawing/2014/main" id="{7E6F56AF-0163-0A41-8C46-9AB9F33453C1}"/>
              </a:ext>
            </a:extLst>
          </p:cNvPr>
          <p:cNvSpPr/>
          <p:nvPr/>
        </p:nvSpPr>
        <p:spPr bwMode="auto">
          <a:xfrm>
            <a:off x="4867006" y="7342710"/>
            <a:ext cx="1479477" cy="1473621"/>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57" name="Freeform 56">
            <a:extLst>
              <a:ext uri="{FF2B5EF4-FFF2-40B4-BE49-F238E27FC236}">
                <a16:creationId xmlns="" xmlns:a16="http://schemas.microsoft.com/office/drawing/2014/main" id="{930D4D25-6850-D64C-975D-BF035FF05E07}"/>
              </a:ext>
            </a:extLst>
          </p:cNvPr>
          <p:cNvSpPr/>
          <p:nvPr/>
        </p:nvSpPr>
        <p:spPr bwMode="auto">
          <a:xfrm>
            <a:off x="906671" y="7387250"/>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8230">
                <a:srgbClr val="DCE3E4"/>
              </a:gs>
              <a:gs pos="95000">
                <a:srgbClr val="CAD4D7"/>
              </a:gs>
              <a:gs pos="25000">
                <a:srgbClr val="CAD4D7"/>
              </a:gs>
              <a:gs pos="0">
                <a:srgbClr val="DCE3E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2" name="Title 1"/>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Course Roadmap</a:t>
            </a:r>
            <a:endParaRPr lang="en-US" dirty="0">
              <a:latin typeface="+mj-lt"/>
              <a:cs typeface="Oracle Sans" panose="020B0503020204020204" pitchFamily="34" charset="0"/>
            </a:endParaRPr>
          </a:p>
        </p:txBody>
      </p:sp>
      <p:sp>
        <p:nvSpPr>
          <p:cNvPr id="67" name="TextBox 66">
            <a:extLst>
              <a:ext uri="{FF2B5EF4-FFF2-40B4-BE49-F238E27FC236}">
                <a16:creationId xmlns="" xmlns:a16="http://schemas.microsoft.com/office/drawing/2014/main" id="{5E95784C-72C2-0549-AC35-CA10A8A2B979}"/>
              </a:ext>
            </a:extLst>
          </p:cNvPr>
          <p:cNvSpPr txBox="1"/>
          <p:nvPr/>
        </p:nvSpPr>
        <p:spPr>
          <a:xfrm>
            <a:off x="1370887" y="4598213"/>
            <a:ext cx="4475364" cy="646331"/>
          </a:xfrm>
          <a:prstGeom prst="rect">
            <a:avLst/>
          </a:prstGeom>
          <a:no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ctr" defTabSz="342900">
              <a:spcBef>
                <a:spcPct val="20000"/>
              </a:spcBef>
              <a:buClr>
                <a:srgbClr val="FF0000"/>
              </a:buClr>
              <a:buFont typeface="Arial" pitchFamily="34" charset="0"/>
              <a:buNone/>
              <a:defRPr>
                <a:latin typeface="+mn-lt"/>
                <a:cs typeface="Oracle Sans" panose="020B0503020204020204" pitchFamily="34"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l"/>
            <a:r>
              <a:rPr lang="en-US" sz="2100" dirty="0"/>
              <a:t>Unit 5: Managing Database Objects and Subqueries</a:t>
            </a:r>
          </a:p>
        </p:txBody>
      </p:sp>
      <p:sp>
        <p:nvSpPr>
          <p:cNvPr id="69" name="TextBox 68">
            <a:extLst>
              <a:ext uri="{FF2B5EF4-FFF2-40B4-BE49-F238E27FC236}">
                <a16:creationId xmlns="" xmlns:a16="http://schemas.microsoft.com/office/drawing/2014/main" id="{4C963A56-4E50-D24A-8CAE-B33034D4078B}"/>
              </a:ext>
            </a:extLst>
          </p:cNvPr>
          <p:cNvSpPr txBox="1"/>
          <p:nvPr/>
        </p:nvSpPr>
        <p:spPr>
          <a:xfrm>
            <a:off x="1410727" y="6295628"/>
            <a:ext cx="3319046" cy="400110"/>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000" dirty="0">
                <a:latin typeface="Oracle Sans" panose="020B0503020204020204" pitchFamily="34" charset="0"/>
                <a:cs typeface="Oracle Sans" panose="020B0503020204020204" pitchFamily="34" charset="0"/>
              </a:rPr>
              <a:t>Unit 6: User Access</a:t>
            </a:r>
          </a:p>
        </p:txBody>
      </p:sp>
      <p:sp>
        <p:nvSpPr>
          <p:cNvPr id="70" name="TextBox 69">
            <a:extLst>
              <a:ext uri="{FF2B5EF4-FFF2-40B4-BE49-F238E27FC236}">
                <a16:creationId xmlns="" xmlns:a16="http://schemas.microsoft.com/office/drawing/2014/main" id="{700C83B7-7AE9-4344-9E85-7C7B9CF0EE7F}"/>
              </a:ext>
            </a:extLst>
          </p:cNvPr>
          <p:cNvSpPr txBox="1"/>
          <p:nvPr/>
        </p:nvSpPr>
        <p:spPr>
          <a:xfrm>
            <a:off x="1404049" y="7879804"/>
            <a:ext cx="3319046" cy="400110"/>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000" dirty="0">
                <a:latin typeface="Oracle Sans" panose="020B0503020204020204" pitchFamily="34" charset="0"/>
                <a:cs typeface="Oracle Sans" panose="020B0503020204020204" pitchFamily="34" charset="0"/>
              </a:rPr>
              <a:t>Unit 7: Advanced Queries</a:t>
            </a:r>
          </a:p>
        </p:txBody>
      </p:sp>
    </p:spTree>
    <p:custDataLst>
      <p:tags r:id="rId1"/>
    </p:custDataLst>
    <p:extLst>
      <p:ext uri="{BB962C8B-B14F-4D97-AF65-F5344CB8AC3E}">
        <p14:creationId xmlns:p14="http://schemas.microsoft.com/office/powerpoint/2010/main" val="237521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smtClean="0"/>
              <a:t>Lesson Agenda</a:t>
            </a:r>
            <a:endParaRPr lang="en-US" altLang="en-US" dirty="0"/>
          </a:p>
        </p:txBody>
      </p:sp>
      <p:sp>
        <p:nvSpPr>
          <p:cNvPr id="43011" name="Rectangle 5"/>
          <p:cNvSpPr>
            <a:spLocks noGrp="1" noChangeArrowheads="1"/>
          </p:cNvSpPr>
          <p:nvPr>
            <p:ph idx="1"/>
          </p:nvPr>
        </p:nvSpPr>
        <p:spPr>
          <a:xfrm>
            <a:off x="933451" y="2272710"/>
            <a:ext cx="16421100" cy="6715232"/>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buClr>
                <a:schemeClr val="tx1">
                  <a:lumMod val="50000"/>
                  <a:lumOff val="50000"/>
                </a:schemeClr>
              </a:buClr>
            </a:pPr>
            <a:r>
              <a:rPr lang="en-US" dirty="0" smtClean="0">
                <a:solidFill>
                  <a:schemeClr val="tx1">
                    <a:lumMod val="50000"/>
                    <a:lumOff val="50000"/>
                  </a:schemeClr>
                </a:solidFill>
              </a:rPr>
              <a:t>Overview of sequences:</a:t>
            </a:r>
          </a:p>
          <a:p>
            <a:pPr lvl="2">
              <a:buClr>
                <a:schemeClr val="tx1">
                  <a:lumMod val="50000"/>
                  <a:lumOff val="50000"/>
                </a:schemeClr>
              </a:buClr>
            </a:pPr>
            <a:r>
              <a:rPr lang="en-US" dirty="0" smtClean="0">
                <a:solidFill>
                  <a:schemeClr val="tx1">
                    <a:lumMod val="50000"/>
                    <a:lumOff val="50000"/>
                  </a:schemeClr>
                </a:solidFill>
              </a:rPr>
              <a:t>Creating, using, and modifying a sequence</a:t>
            </a:r>
          </a:p>
          <a:p>
            <a:pPr lvl="2">
              <a:buClr>
                <a:schemeClr val="tx1">
                  <a:lumMod val="50000"/>
                  <a:lumOff val="50000"/>
                </a:schemeClr>
              </a:buClr>
            </a:pPr>
            <a:r>
              <a:rPr lang="en-US" dirty="0" smtClean="0">
                <a:solidFill>
                  <a:schemeClr val="tx1">
                    <a:lumMod val="50000"/>
                    <a:lumOff val="50000"/>
                  </a:schemeClr>
                </a:solidFill>
              </a:rPr>
              <a:t>Cache sequence values</a:t>
            </a:r>
          </a:p>
          <a:p>
            <a:pPr lvl="2">
              <a:buClr>
                <a:schemeClr val="tx1">
                  <a:lumMod val="50000"/>
                  <a:lumOff val="50000"/>
                </a:schemeClr>
              </a:buClr>
            </a:pPr>
            <a:r>
              <a:rPr lang="en-US" dirty="0" smtClean="0">
                <a:solidFill>
                  <a:schemeClr val="tx1">
                    <a:lumMod val="50000"/>
                    <a:lumOff val="50000"/>
                  </a:schemeClr>
                </a:solidFill>
              </a:rPr>
              <a:t>NEXTVAL and CURRVAL </a:t>
            </a:r>
            <a:r>
              <a:rPr lang="en-US" dirty="0" err="1" smtClean="0">
                <a:solidFill>
                  <a:schemeClr val="tx1">
                    <a:lumMod val="50000"/>
                    <a:lumOff val="50000"/>
                  </a:schemeClr>
                </a:solidFill>
              </a:rPr>
              <a:t>pseudocolumns</a:t>
            </a:r>
            <a:endParaRPr lang="en-US" dirty="0" smtClean="0">
              <a:solidFill>
                <a:schemeClr val="tx1">
                  <a:lumMod val="50000"/>
                  <a:lumOff val="50000"/>
                </a:schemeClr>
              </a:solidFill>
            </a:endParaRPr>
          </a:p>
          <a:p>
            <a:pPr lvl="2">
              <a:buClr>
                <a:schemeClr val="tx1">
                  <a:lumMod val="50000"/>
                  <a:lumOff val="50000"/>
                </a:schemeClr>
              </a:buClr>
            </a:pPr>
            <a:r>
              <a:rPr lang="en-US" dirty="0" smtClean="0">
                <a:solidFill>
                  <a:schemeClr val="tx1">
                    <a:lumMod val="50000"/>
                    <a:lumOff val="50000"/>
                  </a:schemeClr>
                </a:solidFill>
              </a:rPr>
              <a:t>SQL column defaulting using a sequence</a:t>
            </a:r>
          </a:p>
          <a:p>
            <a:pPr lvl="1"/>
            <a:r>
              <a:rPr lang="en-US" dirty="0" smtClean="0"/>
              <a:t>Overview of synonyms</a:t>
            </a:r>
          </a:p>
          <a:p>
            <a:pPr lvl="2"/>
            <a:r>
              <a:rPr lang="en-US" dirty="0" smtClean="0"/>
              <a:t>Creating and dropping synonyms</a:t>
            </a:r>
          </a:p>
          <a:p>
            <a:pPr lvl="1">
              <a:buClr>
                <a:schemeClr val="tx1">
                  <a:lumMod val="50000"/>
                  <a:lumOff val="50000"/>
                </a:schemeClr>
              </a:buClr>
            </a:pPr>
            <a:r>
              <a:rPr lang="en-US" dirty="0" smtClean="0">
                <a:solidFill>
                  <a:schemeClr val="tx1">
                    <a:lumMod val="50000"/>
                    <a:lumOff val="50000"/>
                  </a:schemeClr>
                </a:solidFill>
              </a:rPr>
              <a:t>Overview of indexes</a:t>
            </a:r>
          </a:p>
          <a:p>
            <a:pPr lvl="2">
              <a:buClr>
                <a:schemeClr val="tx1">
                  <a:lumMod val="50000"/>
                  <a:lumOff val="50000"/>
                </a:schemeClr>
              </a:buClr>
            </a:pPr>
            <a:r>
              <a:rPr lang="en-US" dirty="0" smtClean="0">
                <a:solidFill>
                  <a:schemeClr val="tx1">
                    <a:lumMod val="50000"/>
                    <a:lumOff val="50000"/>
                  </a:schemeClr>
                </a:solidFill>
              </a:rPr>
              <a:t>Creating indexes</a:t>
            </a:r>
          </a:p>
          <a:p>
            <a:pPr lvl="2">
              <a:buClr>
                <a:schemeClr val="tx1">
                  <a:lumMod val="50000"/>
                  <a:lumOff val="50000"/>
                </a:schemeClr>
              </a:buClr>
            </a:pPr>
            <a:r>
              <a:rPr lang="en-US" dirty="0" smtClean="0">
                <a:solidFill>
                  <a:schemeClr val="tx1">
                    <a:lumMod val="50000"/>
                    <a:lumOff val="50000"/>
                  </a:schemeClr>
                </a:solidFill>
              </a:rPr>
              <a:t>Using the CREATE TABLE statement</a:t>
            </a:r>
          </a:p>
          <a:p>
            <a:pPr lvl="2">
              <a:buClr>
                <a:schemeClr val="tx1">
                  <a:lumMod val="50000"/>
                  <a:lumOff val="50000"/>
                </a:schemeClr>
              </a:buClr>
            </a:pPr>
            <a:r>
              <a:rPr lang="en-US" dirty="0" smtClean="0">
                <a:solidFill>
                  <a:schemeClr val="tx1">
                    <a:lumMod val="50000"/>
                    <a:lumOff val="50000"/>
                  </a:schemeClr>
                </a:solidFill>
              </a:rPr>
              <a:t>Creating function-based indexes</a:t>
            </a:r>
          </a:p>
          <a:p>
            <a:pPr lvl="2">
              <a:buClr>
                <a:schemeClr val="tx1">
                  <a:lumMod val="50000"/>
                  <a:lumOff val="50000"/>
                </a:schemeClr>
              </a:buClr>
            </a:pPr>
            <a:r>
              <a:rPr lang="en-US" dirty="0" smtClean="0">
                <a:solidFill>
                  <a:schemeClr val="tx1">
                    <a:lumMod val="50000"/>
                    <a:lumOff val="50000"/>
                  </a:schemeClr>
                </a:solidFill>
              </a:rPr>
              <a:t>Creating multiple indexes on the same set of columns</a:t>
            </a:r>
          </a:p>
          <a:p>
            <a:pPr lvl="2">
              <a:buClr>
                <a:schemeClr val="tx1">
                  <a:lumMod val="50000"/>
                  <a:lumOff val="50000"/>
                </a:schemeClr>
              </a:buClr>
            </a:pPr>
            <a:r>
              <a:rPr lang="en-US" dirty="0" smtClean="0">
                <a:solidFill>
                  <a:schemeClr val="tx1">
                    <a:lumMod val="50000"/>
                    <a:lumOff val="50000"/>
                  </a:schemeClr>
                </a:solidFill>
              </a:rPr>
              <a:t>Removing indexes</a:t>
            </a:r>
            <a:endParaRPr lang="en-US" dirty="0">
              <a:solidFill>
                <a:schemeClr val="tx1">
                  <a:lumMod val="50000"/>
                  <a:lumOff val="50000"/>
                </a:schemeClr>
              </a:solidFill>
            </a:endParaRPr>
          </a:p>
        </p:txBody>
      </p:sp>
      <p:grpSp>
        <p:nvGrpSpPr>
          <p:cNvPr id="11" name="Group 10"/>
          <p:cNvGrpSpPr/>
          <p:nvPr/>
        </p:nvGrpSpPr>
        <p:grpSpPr>
          <a:xfrm>
            <a:off x="12470189" y="6446045"/>
            <a:ext cx="5818827" cy="2500313"/>
            <a:chOff x="5242557" y="4297363"/>
            <a:chExt cx="3879218" cy="1666875"/>
          </a:xfrm>
        </p:grpSpPr>
        <p:sp>
          <p:nvSpPr>
            <p:cNvPr id="12" name="Rectangle 11"/>
            <p:cNvSpPr/>
            <p:nvPr/>
          </p:nvSpPr>
          <p:spPr bwMode="auto">
            <a:xfrm rot="16200000" flipV="1">
              <a:off x="6683375" y="3222625"/>
              <a:ext cx="1165225" cy="3711575"/>
            </a:xfrm>
            <a:prstGeom prst="rect">
              <a:avLst/>
            </a:prstGeom>
            <a:gradFill flip="none" rotWithShape="1">
              <a:gsLst>
                <a:gs pos="0">
                  <a:srgbClr val="DCE3E4"/>
                </a:gs>
                <a:gs pos="5000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defRPr/>
              </a:pPr>
              <a:endParaRPr lang="en-US" dirty="0">
                <a:latin typeface="Oracle Sans" panose="020B0503020204020204" pitchFamily="34" charset="0"/>
                <a:cs typeface="Oracle Sans" panose="020B0503020204020204" pitchFamily="34" charset="0"/>
              </a:endParaRPr>
            </a:p>
          </p:txBody>
        </p:sp>
        <p:sp>
          <p:nvSpPr>
            <p:cNvPr id="13" name="Oval 12"/>
            <p:cNvSpPr>
              <a:spLocks noChangeAspect="1"/>
            </p:cNvSpPr>
            <p:nvPr/>
          </p:nvSpPr>
          <p:spPr bwMode="auto">
            <a:xfrm>
              <a:off x="5242557" y="4297363"/>
              <a:ext cx="1563687" cy="1562100"/>
            </a:xfrm>
            <a:prstGeom prst="ellipse">
              <a:avLst/>
            </a:prstGeom>
            <a:solidFill>
              <a:schemeClr val="bg1"/>
            </a:solidFill>
            <a:ln w="50800" cap="flat" cmpd="sng" algn="ctr">
              <a:solidFill>
                <a:schemeClr val="accent6">
                  <a:lumMod val="40000"/>
                  <a:lumOff val="60000"/>
                </a:schemeClr>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pic>
          <p:nvPicPr>
            <p:cNvPr id="14" name="Picture 5"/>
            <p:cNvPicPr>
              <a:picLocks noChangeAspect="1"/>
            </p:cNvPicPr>
            <p:nvPr/>
          </p:nvPicPr>
          <p:blipFill>
            <a:blip r:embed="rId4" cstate="print"/>
            <a:srcRect/>
            <a:stretch>
              <a:fillRect/>
            </a:stretch>
          </p:blipFill>
          <p:spPr bwMode="auto">
            <a:xfrm>
              <a:off x="5404482" y="4449763"/>
              <a:ext cx="1219200" cy="1514475"/>
            </a:xfrm>
            <a:prstGeom prst="rect">
              <a:avLst/>
            </a:prstGeom>
            <a:noFill/>
            <a:ln w="9525">
              <a:noFill/>
              <a:miter lim="800000"/>
              <a:headEnd/>
              <a:tailEnd/>
            </a:ln>
          </p:spPr>
        </p:pic>
      </p:grpSp>
    </p:spTree>
    <p:custDataLst>
      <p:tags r:id="rId1"/>
    </p:custDataLst>
    <p:extLst>
      <p:ext uri="{BB962C8B-B14F-4D97-AF65-F5344CB8AC3E}">
        <p14:creationId xmlns:p14="http://schemas.microsoft.com/office/powerpoint/2010/main" val="391662494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Synonyms</a:t>
            </a:r>
          </a:p>
        </p:txBody>
      </p:sp>
      <p:sp>
        <p:nvSpPr>
          <p:cNvPr id="43011" name="Content Placeholder 2"/>
          <p:cNvSpPr>
            <a:spLocks noGrp="1"/>
          </p:cNvSpPr>
          <p:nvPr>
            <p:ph idx="1"/>
          </p:nvPr>
        </p:nvSpPr>
        <p:spPr>
          <a:xfrm>
            <a:off x="933451" y="2272710"/>
            <a:ext cx="16421100" cy="2734655"/>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Oracle Sans" panose="020B0503020204020204" pitchFamily="34" charset="0"/>
                <a:cs typeface="Oracle Sans" panose="020B0503020204020204" pitchFamily="34" charset="0"/>
              </a:rPr>
              <a:t>A synonym:</a:t>
            </a:r>
          </a:p>
          <a:p>
            <a:pPr lvl="1"/>
            <a:r>
              <a:rPr lang="en-US" altLang="en-US" dirty="0">
                <a:latin typeface="Oracle Sans" panose="020B0503020204020204" pitchFamily="34" charset="0"/>
                <a:cs typeface="Oracle Sans" panose="020B0503020204020204" pitchFamily="34" charset="0"/>
              </a:rPr>
              <a:t>Is a database object</a:t>
            </a:r>
          </a:p>
          <a:p>
            <a:pPr lvl="1"/>
            <a:r>
              <a:rPr lang="en-US" altLang="en-US" dirty="0">
                <a:latin typeface="Oracle Sans" panose="020B0503020204020204" pitchFamily="34" charset="0"/>
                <a:cs typeface="Oracle Sans" panose="020B0503020204020204" pitchFamily="34" charset="0"/>
              </a:rPr>
              <a:t>Can be created to give an alternative name to a table or to another database object</a:t>
            </a:r>
          </a:p>
          <a:p>
            <a:pPr lvl="1"/>
            <a:r>
              <a:rPr lang="en-US" altLang="en-US" dirty="0">
                <a:latin typeface="Oracle Sans" panose="020B0503020204020204" pitchFamily="34" charset="0"/>
                <a:cs typeface="Oracle Sans" panose="020B0503020204020204" pitchFamily="34" charset="0"/>
              </a:rPr>
              <a:t>Requires no storage other than its definition in the data dictionary</a:t>
            </a:r>
          </a:p>
          <a:p>
            <a:pPr lvl="1"/>
            <a:r>
              <a:rPr lang="en-US" altLang="en-US" dirty="0">
                <a:latin typeface="Oracle Sans" panose="020B0503020204020204" pitchFamily="34" charset="0"/>
                <a:cs typeface="Oracle Sans" panose="020B0503020204020204" pitchFamily="34" charset="0"/>
              </a:rPr>
              <a:t>Is useful for hiding the identity and location of an underlying schema object</a:t>
            </a:r>
          </a:p>
        </p:txBody>
      </p:sp>
      <p:grpSp>
        <p:nvGrpSpPr>
          <p:cNvPr id="8" name="Group 7"/>
          <p:cNvGrpSpPr/>
          <p:nvPr/>
        </p:nvGrpSpPr>
        <p:grpSpPr>
          <a:xfrm>
            <a:off x="1317124" y="5890958"/>
            <a:ext cx="15963780" cy="2721146"/>
            <a:chOff x="582772" y="3927305"/>
            <a:chExt cx="10642520" cy="1814097"/>
          </a:xfrm>
        </p:grpSpPr>
        <p:sp>
          <p:nvSpPr>
            <p:cNvPr id="15" name="Oval 14"/>
            <p:cNvSpPr>
              <a:spLocks noChangeAspect="1"/>
            </p:cNvSpPr>
            <p:nvPr/>
          </p:nvSpPr>
          <p:spPr bwMode="auto">
            <a:xfrm>
              <a:off x="2525872" y="3927305"/>
              <a:ext cx="1815940" cy="1814097"/>
            </a:xfrm>
            <a:prstGeom prst="ellipse">
              <a:avLst/>
            </a:prstGeom>
            <a:gradFill>
              <a:gsLst>
                <a:gs pos="0">
                  <a:schemeClr val="bg1">
                    <a:lumMod val="95000"/>
                  </a:schemeClr>
                </a:gs>
                <a:gs pos="100000">
                  <a:schemeClr val="bg1"/>
                </a:gs>
              </a:gsLst>
              <a:lin ang="5400000" scaled="1"/>
            </a:gradFill>
            <a:ln w="50800" cap="flat" cmpd="sng" algn="ctr">
              <a:solidFill>
                <a:schemeClr val="bg1"/>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6" name="Rectangle 5"/>
            <p:cNvSpPr/>
            <p:nvPr/>
          </p:nvSpPr>
          <p:spPr bwMode="auto">
            <a:xfrm>
              <a:off x="623445" y="4712732"/>
              <a:ext cx="1733551" cy="307777"/>
            </a:xfrm>
            <a:prstGeom prst="rect">
              <a:avLst/>
            </a:prstGeom>
            <a:gradFill flip="none" rotWithShape="1">
              <a:gsLst>
                <a:gs pos="36000">
                  <a:srgbClr val="FFFFC1"/>
                </a:gs>
                <a:gs pos="0">
                  <a:schemeClr val="bg1"/>
                </a:gs>
                <a:gs pos="87000">
                  <a:srgbClr val="FFFFC1"/>
                </a:gs>
                <a:gs pos="100000">
                  <a:schemeClr val="bg1"/>
                </a:gs>
              </a:gsLst>
              <a:lin ang="5400000" scaled="1"/>
              <a:tileRect/>
            </a:gradFill>
            <a:ln w="28575" cap="flat" cmpd="sng" algn="ctr">
              <a:solidFill>
                <a:srgbClr val="EFCC39"/>
              </a:solidFill>
              <a:prstDash val="solid"/>
              <a:round/>
              <a:headEnd type="none" w="sm" len="sm"/>
              <a:tailEnd type="none" w="sm" len="sm"/>
            </a:ln>
            <a:effectLst/>
          </p:spPr>
          <p:txBody>
            <a:bodyPr vert="horz" wrap="square" lIns="137160" tIns="68580" rIns="137160" bIns="6858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r>
                <a:rPr lang="en-US" sz="2400" dirty="0">
                  <a:solidFill>
                    <a:schemeClr val="accent1"/>
                  </a:solidFill>
                  <a:latin typeface="Oracle Sans" panose="020B0503020204020204" pitchFamily="34" charset="0"/>
                  <a:cs typeface="Oracle Sans" panose="020B0503020204020204" pitchFamily="34" charset="0"/>
                </a:rPr>
                <a:t>ora_eu_lib_emp</a:t>
              </a:r>
            </a:p>
          </p:txBody>
        </p:sp>
        <p:sp>
          <p:nvSpPr>
            <p:cNvPr id="7" name="TextBox 6"/>
            <p:cNvSpPr txBox="1"/>
            <p:nvPr/>
          </p:nvSpPr>
          <p:spPr>
            <a:xfrm>
              <a:off x="582772" y="4331732"/>
              <a:ext cx="1866901" cy="307777"/>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400" dirty="0">
                  <a:latin typeface="Oracle Sans" panose="020B0503020204020204" pitchFamily="34" charset="0"/>
                  <a:cs typeface="Oracle Sans" panose="020B0503020204020204" pitchFamily="34" charset="0"/>
                </a:rPr>
                <a:t>Actual table name:</a:t>
              </a:r>
            </a:p>
          </p:txBody>
        </p:sp>
        <p:sp>
          <p:nvSpPr>
            <p:cNvPr id="10" name="TextBox 9"/>
            <p:cNvSpPr txBox="1"/>
            <p:nvPr/>
          </p:nvSpPr>
          <p:spPr>
            <a:xfrm>
              <a:off x="4079829" y="4321356"/>
              <a:ext cx="1981201" cy="307777"/>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r>
                <a:rPr lang="en-US" sz="2400" dirty="0">
                  <a:latin typeface="+mn-lt"/>
                  <a:cs typeface="Oracle Sans" panose="020B0503020204020204" pitchFamily="34" charset="0"/>
                </a:rPr>
                <a:t>Create Synonym</a:t>
              </a:r>
            </a:p>
          </p:txBody>
        </p:sp>
        <p:sp>
          <p:nvSpPr>
            <p:cNvPr id="11" name="Rectangle 10"/>
            <p:cNvSpPr/>
            <p:nvPr/>
          </p:nvSpPr>
          <p:spPr bwMode="auto">
            <a:xfrm>
              <a:off x="6170612" y="4549422"/>
              <a:ext cx="1600200" cy="381000"/>
            </a:xfrm>
            <a:prstGeom prst="rect">
              <a:avLst/>
            </a:prstGeom>
            <a:gradFill flip="none" rotWithShape="1">
              <a:gsLst>
                <a:gs pos="36000">
                  <a:srgbClr val="FFFFC1"/>
                </a:gs>
                <a:gs pos="0">
                  <a:schemeClr val="bg1"/>
                </a:gs>
                <a:gs pos="87000">
                  <a:srgbClr val="FFFFC1"/>
                </a:gs>
                <a:gs pos="100000">
                  <a:schemeClr val="bg1"/>
                </a:gs>
              </a:gsLst>
              <a:lin ang="5400000" scaled="1"/>
              <a:tileRect/>
            </a:gradFill>
            <a:ln w="28575" cap="flat" cmpd="sng" algn="ctr">
              <a:solidFill>
                <a:srgbClr val="EFCC39"/>
              </a:solidFill>
              <a:prstDash val="solid"/>
              <a:round/>
              <a:headEnd type="none" w="sm" len="sm"/>
              <a:tailEnd type="none" w="sm" len="sm"/>
            </a:ln>
            <a:effectLst/>
          </p:spPr>
          <p:txBody>
            <a:bodyPr vert="horz" wrap="square" lIns="137160" tIns="68580" rIns="137160" bIns="6858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r>
                <a:rPr lang="en-US" sz="2400" dirty="0">
                  <a:solidFill>
                    <a:schemeClr val="accent1"/>
                  </a:solidFill>
                  <a:latin typeface="Oracle Sans" panose="020B0503020204020204" pitchFamily="34" charset="0"/>
                  <a:cs typeface="Oracle Sans" panose="020B0503020204020204" pitchFamily="34" charset="0"/>
                </a:rPr>
                <a:t>employees</a:t>
              </a:r>
              <a:endParaRPr lang="en-US" sz="2100" dirty="0">
                <a:solidFill>
                  <a:schemeClr val="accent1"/>
                </a:solidFill>
                <a:latin typeface="Oracle Sans" panose="020B0503020204020204" pitchFamily="34" charset="0"/>
                <a:cs typeface="Oracle Sans" panose="020B0503020204020204" pitchFamily="34" charset="0"/>
              </a:endParaRPr>
            </a:p>
          </p:txBody>
        </p:sp>
        <p:sp>
          <p:nvSpPr>
            <p:cNvPr id="12" name="TextBox 11"/>
            <p:cNvSpPr txBox="1"/>
            <p:nvPr/>
          </p:nvSpPr>
          <p:spPr>
            <a:xfrm>
              <a:off x="8634492" y="4331732"/>
              <a:ext cx="2590800" cy="104644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400" dirty="0">
                  <a:latin typeface="+mn-lt"/>
                  <a:cs typeface="Oracle Sans" panose="020B0503020204020204" pitchFamily="34" charset="0"/>
                </a:rPr>
                <a:t>Users access the </a:t>
              </a:r>
              <a:r>
                <a:rPr lang="en-US" sz="2400" dirty="0">
                  <a:latin typeface="Courier New"/>
                  <a:cs typeface="Oracle Sans" panose="020B0503020204020204" pitchFamily="34" charset="0"/>
                </a:rPr>
                <a:t>ora_eu_lib_emp</a:t>
              </a:r>
              <a:r>
                <a:rPr lang="en-US" sz="2400" dirty="0">
                  <a:latin typeface="LavosHandy™"/>
                  <a:cs typeface="Oracle Sans" panose="020B0503020204020204" pitchFamily="34" charset="0"/>
                </a:rPr>
                <a:t> </a:t>
              </a:r>
              <a:r>
                <a:rPr lang="en-US" sz="2400" dirty="0">
                  <a:latin typeface="+mn-lt"/>
                  <a:cs typeface="Oracle Sans" panose="020B0503020204020204" pitchFamily="34" charset="0"/>
                </a:rPr>
                <a:t>table by using the synonym </a:t>
              </a:r>
              <a:r>
                <a:rPr lang="en-US" sz="2400" dirty="0">
                  <a:latin typeface="Courier New"/>
                  <a:cs typeface="Oracle Sans" panose="020B0503020204020204" pitchFamily="34" charset="0"/>
                </a:rPr>
                <a:t>employees</a:t>
              </a:r>
              <a:r>
                <a:rPr lang="en-US" sz="2400" dirty="0">
                  <a:latin typeface="+mn-lt"/>
                  <a:cs typeface="Oracle Sans" panose="020B0503020204020204" pitchFamily="34" charset="0"/>
                </a:rPr>
                <a:t>.</a:t>
              </a:r>
            </a:p>
          </p:txBody>
        </p:sp>
        <p:cxnSp>
          <p:nvCxnSpPr>
            <p:cNvPr id="5" name="Straight Arrow Connector 4"/>
            <p:cNvCxnSpPr/>
            <p:nvPr/>
          </p:nvCxnSpPr>
          <p:spPr bwMode="auto">
            <a:xfrm flipV="1">
              <a:off x="7770812" y="4739922"/>
              <a:ext cx="838200" cy="0"/>
            </a:xfrm>
            <a:prstGeom prst="straightConnector1">
              <a:avLst/>
            </a:prstGeom>
            <a:noFill/>
            <a:ln w="28575" cap="flat" cmpd="sng" algn="ctr">
              <a:solidFill>
                <a:schemeClr val="accent4"/>
              </a:solidFill>
              <a:prstDash val="solid"/>
              <a:round/>
              <a:headEnd type="none" w="sm" len="sm"/>
              <a:tailEnd type="triangle" w="lg" len="lg"/>
            </a:ln>
            <a:effectLst/>
          </p:spPr>
        </p:cxnSp>
        <p:cxnSp>
          <p:nvCxnSpPr>
            <p:cNvPr id="9" name="Straight Arrow Connector 8"/>
            <p:cNvCxnSpPr/>
            <p:nvPr/>
          </p:nvCxnSpPr>
          <p:spPr bwMode="auto">
            <a:xfrm>
              <a:off x="3960812" y="4724400"/>
              <a:ext cx="2194560" cy="0"/>
            </a:xfrm>
            <a:prstGeom prst="straightConnector1">
              <a:avLst/>
            </a:prstGeom>
            <a:noFill/>
            <a:ln w="28575" cap="flat" cmpd="sng" algn="ctr">
              <a:solidFill>
                <a:schemeClr val="accent4"/>
              </a:solidFill>
              <a:prstDash val="solid"/>
              <a:round/>
              <a:headEnd type="none" w="sm" len="sm"/>
              <a:tailEnd type="triangle" w="lg" len="lg"/>
            </a:ln>
            <a:effectLst/>
          </p:spPr>
        </p:cxn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27872" y="4217726"/>
              <a:ext cx="1211940" cy="1233255"/>
            </a:xfrm>
            <a:prstGeom prst="rect">
              <a:avLst/>
            </a:prstGeom>
          </p:spPr>
        </p:pic>
      </p:grpSp>
    </p:spTree>
    <p:custDataLst>
      <p:tags r:id="rId1"/>
    </p:custDataLst>
    <p:extLst>
      <p:ext uri="{BB962C8B-B14F-4D97-AF65-F5344CB8AC3E}">
        <p14:creationId xmlns:p14="http://schemas.microsoft.com/office/powerpoint/2010/main" val="1084796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Creating a Synonym for an Object</a:t>
            </a:r>
          </a:p>
        </p:txBody>
      </p:sp>
      <p:sp>
        <p:nvSpPr>
          <p:cNvPr id="45059" name="Rectangle 6"/>
          <p:cNvSpPr>
            <a:spLocks noGrp="1" noChangeArrowheads="1"/>
          </p:cNvSpPr>
          <p:nvPr>
            <p:ph idx="1"/>
          </p:nvPr>
        </p:nvSpPr>
        <p:spPr>
          <a:xfrm>
            <a:off x="933451" y="2272710"/>
            <a:ext cx="16421100" cy="2652582"/>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altLang="en-US" dirty="0">
                <a:latin typeface="Oracle Sans" panose="020B0503020204020204" pitchFamily="34" charset="0"/>
                <a:cs typeface="Oracle Sans" panose="020B0503020204020204" pitchFamily="34" charset="0"/>
              </a:rPr>
              <a:t>You can simplify access to objects by creating a synonym (another name for an object). </a:t>
            </a:r>
          </a:p>
          <a:p>
            <a:pPr lvl="1"/>
            <a:r>
              <a:rPr lang="en-US" altLang="en-US" dirty="0">
                <a:latin typeface="Oracle Sans" panose="020B0503020204020204" pitchFamily="34" charset="0"/>
                <a:cs typeface="Oracle Sans" panose="020B0503020204020204" pitchFamily="34" charset="0"/>
              </a:rPr>
              <a:t>With synonyms, you can:</a:t>
            </a:r>
          </a:p>
          <a:p>
            <a:pPr lvl="2"/>
            <a:r>
              <a:rPr lang="en-US" altLang="en-US" dirty="0">
                <a:latin typeface="Oracle Sans" panose="020B0503020204020204" pitchFamily="34" charset="0"/>
                <a:cs typeface="Oracle Sans" panose="020B0503020204020204" pitchFamily="34" charset="0"/>
              </a:rPr>
              <a:t>Create an easier reference to a table that is owned by another user</a:t>
            </a:r>
          </a:p>
          <a:p>
            <a:pPr lvl="2"/>
            <a:r>
              <a:rPr lang="en-US" altLang="en-US" dirty="0">
                <a:latin typeface="Oracle Sans" panose="020B0503020204020204" pitchFamily="34" charset="0"/>
                <a:cs typeface="Oracle Sans" panose="020B0503020204020204" pitchFamily="34" charset="0"/>
              </a:rPr>
              <a:t>Shorten lengthy object names</a:t>
            </a:r>
          </a:p>
        </p:txBody>
      </p:sp>
      <p:sp>
        <p:nvSpPr>
          <p:cNvPr id="5" name="Content Placeholder 2"/>
          <p:cNvSpPr txBox="1">
            <a:spLocks/>
          </p:cNvSpPr>
          <p:nvPr/>
        </p:nvSpPr>
        <p:spPr bwMode="gray">
          <a:xfrm>
            <a:off x="1295128" y="5228887"/>
            <a:ext cx="16125591" cy="99473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82849" tIns="182849" rIns="25395" bIns="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CREATE [PUBLIC] SYNONYM synonym</a:t>
            </a:r>
          </a:p>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FOR    object;</a:t>
            </a:r>
          </a:p>
        </p:txBody>
      </p:sp>
    </p:spTree>
    <p:custDataLst>
      <p:tags r:id="rId1"/>
    </p:custDataLst>
    <p:extLst>
      <p:ext uri="{BB962C8B-B14F-4D97-AF65-F5344CB8AC3E}">
        <p14:creationId xmlns:p14="http://schemas.microsoft.com/office/powerpoint/2010/main" val="3852250234"/>
      </p:ext>
    </p:extLst>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3" name="Rectangle 7"/>
          <p:cNvSpPr>
            <a:spLocks noGrp="1" noChangeArrowheads="1"/>
          </p:cNvSpPr>
          <p:nvPr>
            <p:ph idx="1"/>
          </p:nvPr>
        </p:nvSpPr>
        <p:spPr>
          <a:xfrm>
            <a:off x="933451" y="2272710"/>
            <a:ext cx="16421100" cy="3259991"/>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altLang="en-US" dirty="0">
                <a:latin typeface="Oracle Sans" panose="020B0503020204020204" pitchFamily="34" charset="0"/>
                <a:cs typeface="Oracle Sans" panose="020B0503020204020204" pitchFamily="34" charset="0"/>
              </a:rPr>
              <a:t>Create a shortened name for the </a:t>
            </a:r>
            <a:r>
              <a:rPr lang="en-US" altLang="en-US" dirty="0">
                <a:latin typeface="Courier New" panose="02070309020205020404" pitchFamily="49" charset="0"/>
                <a:cs typeface="Courier New" panose="02070309020205020404" pitchFamily="49" charset="0"/>
              </a:rPr>
              <a:t>DEPARTMENTS</a:t>
            </a:r>
            <a:r>
              <a:rPr lang="en-US" altLang="en-US" dirty="0">
                <a:latin typeface="Oracle Sans" panose="020B0503020204020204" pitchFamily="34" charset="0"/>
                <a:cs typeface="Oracle Sans" panose="020B0503020204020204" pitchFamily="34" charset="0"/>
              </a:rPr>
              <a:t> table:</a:t>
            </a:r>
          </a:p>
          <a:p>
            <a:pPr lvl="1"/>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pPr lvl="1"/>
            <a:r>
              <a:rPr lang="en-US" altLang="en-US" dirty="0">
                <a:latin typeface="Oracle Sans" panose="020B0503020204020204" pitchFamily="34" charset="0"/>
                <a:cs typeface="Oracle Sans" panose="020B0503020204020204" pitchFamily="34" charset="0"/>
              </a:rPr>
              <a:t>Drop a synonym:</a:t>
            </a:r>
          </a:p>
        </p:txBody>
      </p:sp>
      <p:sp>
        <p:nvSpPr>
          <p:cNvPr id="9" name="Content Placeholder 2"/>
          <p:cNvSpPr txBox="1">
            <a:spLocks/>
          </p:cNvSpPr>
          <p:nvPr/>
        </p:nvSpPr>
        <p:spPr bwMode="gray">
          <a:xfrm>
            <a:off x="1295128" y="2983260"/>
            <a:ext cx="15211430" cy="1790547"/>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82849" tIns="182849" rIns="25395" bIns="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CREATE SYNONYM  dept</a:t>
            </a:r>
          </a:p>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FOR  departments;</a:t>
            </a:r>
          </a:p>
          <a:p>
            <a:pPr marL="914240" indent="-914240" defTabSz="799961">
              <a:tabLst>
                <a:tab pos="799961" algn="r"/>
                <a:tab pos="1345965" algn="l"/>
              </a:tabLst>
              <a:defRPr/>
            </a:pPr>
            <a:endParaRPr lang="en-US" altLang="en-US" sz="2400" b="1" dirty="0">
              <a:latin typeface="Courier New" pitchFamily="49" charset="0"/>
              <a:cs typeface="Oracle Sans" panose="020B0503020204020204" pitchFamily="34" charset="0"/>
            </a:endParaRPr>
          </a:p>
          <a:p>
            <a:pPr marL="914240" indent="-914240" defTabSz="799961">
              <a:tabLst>
                <a:tab pos="799961" algn="r"/>
                <a:tab pos="1345965" algn="l"/>
              </a:tabLst>
              <a:defRPr/>
            </a:pPr>
            <a:endParaRPr lang="en-US" altLang="en-US" sz="2400" b="1" dirty="0">
              <a:latin typeface="Courier New" pitchFamily="49" charset="0"/>
              <a:cs typeface="Oracle Sans" panose="020B0503020204020204" pitchFamily="34" charset="0"/>
            </a:endParaRPr>
          </a:p>
        </p:txBody>
      </p:sp>
      <p:sp>
        <p:nvSpPr>
          <p:cNvPr id="47112" name="Rectangle 6"/>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Creating and Removing Synonyms</a:t>
            </a:r>
          </a:p>
        </p:txBody>
      </p:sp>
      <p:grpSp>
        <p:nvGrpSpPr>
          <p:cNvPr id="6" name="Group 5">
            <a:extLst>
              <a:ext uri="{FF2B5EF4-FFF2-40B4-BE49-F238E27FC236}">
                <a16:creationId xmlns="" xmlns:a16="http://schemas.microsoft.com/office/drawing/2014/main" id="{DEBFC293-8D1C-4F8C-A73C-AB2354EDAB9E}"/>
              </a:ext>
            </a:extLst>
          </p:cNvPr>
          <p:cNvGrpSpPr/>
          <p:nvPr/>
        </p:nvGrpSpPr>
        <p:grpSpPr>
          <a:xfrm>
            <a:off x="1295128" y="5719564"/>
            <a:ext cx="15211430" cy="1392640"/>
            <a:chOff x="1295128" y="6127124"/>
            <a:chExt cx="15211430" cy="1392640"/>
          </a:xfrm>
        </p:grpSpPr>
        <p:sp>
          <p:nvSpPr>
            <p:cNvPr id="8" name="Content Placeholder 2"/>
            <p:cNvSpPr txBox="1">
              <a:spLocks/>
            </p:cNvSpPr>
            <p:nvPr/>
          </p:nvSpPr>
          <p:spPr bwMode="gray">
            <a:xfrm>
              <a:off x="1295128" y="6127124"/>
              <a:ext cx="15211430" cy="1392640"/>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82849" tIns="182849" rIns="25395" bIns="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DROP SYNONYM dept;</a:t>
              </a:r>
            </a:p>
            <a:p>
              <a:pPr marL="914240" indent="-914240" defTabSz="799961">
                <a:tabLst>
                  <a:tab pos="799961" algn="r"/>
                  <a:tab pos="1345965" algn="l"/>
                </a:tabLst>
                <a:defRPr/>
              </a:pPr>
              <a:endParaRPr lang="en-US" altLang="en-US" sz="2400" b="1" dirty="0">
                <a:latin typeface="Courier New" pitchFamily="49" charset="0"/>
                <a:cs typeface="Oracle Sans" panose="020B0503020204020204" pitchFamily="34" charset="0"/>
              </a:endParaRPr>
            </a:p>
            <a:p>
              <a:pPr marL="914240" indent="-914240" defTabSz="799961">
                <a:tabLst>
                  <a:tab pos="799961" algn="r"/>
                  <a:tab pos="1345965" algn="l"/>
                </a:tabLst>
                <a:defRPr/>
              </a:pPr>
              <a:endParaRPr lang="en-US" altLang="en-US" sz="2400" b="1" dirty="0">
                <a:latin typeface="Courier New" pitchFamily="49" charset="0"/>
                <a:cs typeface="Oracle Sans" panose="020B0503020204020204" pitchFamily="34" charset="0"/>
              </a:endParaRPr>
            </a:p>
          </p:txBody>
        </p:sp>
        <p:pic>
          <p:nvPicPr>
            <p:cNvPr id="4098" name="Picture 2"/>
            <p:cNvPicPr>
              <a:picLocks noChangeAspect="1" noChangeArrowheads="1"/>
            </p:cNvPicPr>
            <p:nvPr/>
          </p:nvPicPr>
          <p:blipFill>
            <a:blip r:embed="rId4" cstate="print"/>
            <a:srcRect/>
            <a:stretch>
              <a:fillRect/>
            </a:stretch>
          </p:blipFill>
          <p:spPr bwMode="auto">
            <a:xfrm>
              <a:off x="1533257" y="6894060"/>
              <a:ext cx="2362200" cy="457200"/>
            </a:xfrm>
            <a:prstGeom prst="rect">
              <a:avLst/>
            </a:prstGeom>
            <a:noFill/>
            <a:ln w="9525">
              <a:noFill/>
              <a:miter lim="800000"/>
              <a:headEnd/>
              <a:tailEnd/>
            </a:ln>
          </p:spPr>
        </p:pic>
      </p:grpSp>
      <p:pic>
        <p:nvPicPr>
          <p:cNvPr id="4099" name="Picture 3"/>
          <p:cNvPicPr>
            <a:picLocks noChangeAspect="1" noChangeArrowheads="1"/>
          </p:cNvPicPr>
          <p:nvPr/>
        </p:nvPicPr>
        <p:blipFill>
          <a:blip r:embed="rId5" cstate="print"/>
          <a:srcRect/>
          <a:stretch>
            <a:fillRect/>
          </a:stretch>
        </p:blipFill>
        <p:spPr bwMode="auto">
          <a:xfrm>
            <a:off x="1521822" y="4147634"/>
            <a:ext cx="2638160" cy="436892"/>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720036890"/>
      </p:ext>
    </p:extLst>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Synonym Information</a:t>
            </a:r>
          </a:p>
        </p:txBody>
      </p:sp>
      <p:sp>
        <p:nvSpPr>
          <p:cNvPr id="7" name="Content Placeholder 2"/>
          <p:cNvSpPr txBox="1">
            <a:spLocks/>
          </p:cNvSpPr>
          <p:nvPr/>
        </p:nvSpPr>
        <p:spPr bwMode="gray">
          <a:xfrm>
            <a:off x="1295128" y="2478883"/>
            <a:ext cx="15211430" cy="567846"/>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tIns="13716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tabLst>
                <a:tab pos="1800225" algn="l"/>
              </a:tabLst>
              <a:defRPr/>
            </a:pPr>
            <a:r>
              <a:rPr lang="en-US" altLang="en-US" sz="2400" b="1" dirty="0">
                <a:latin typeface="Courier New" pitchFamily="49" charset="0"/>
                <a:cs typeface="Oracle Sans" panose="020B0503020204020204" pitchFamily="34" charset="0"/>
              </a:rPr>
              <a:t>DESCRIBE user_synonyms</a:t>
            </a:r>
          </a:p>
        </p:txBody>
      </p:sp>
      <p:sp>
        <p:nvSpPr>
          <p:cNvPr id="8" name="Content Placeholder 2"/>
          <p:cNvSpPr txBox="1">
            <a:spLocks/>
          </p:cNvSpPr>
          <p:nvPr/>
        </p:nvSpPr>
        <p:spPr bwMode="gray">
          <a:xfrm>
            <a:off x="1295128" y="5820041"/>
            <a:ext cx="15211430" cy="965753"/>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tIns="13716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tabLst>
                <a:tab pos="1800225" algn="l"/>
              </a:tabLst>
              <a:defRPr/>
            </a:pPr>
            <a:r>
              <a:rPr lang="en-US" altLang="en-US" sz="2400" b="1" dirty="0">
                <a:latin typeface="Courier New" pitchFamily="49" charset="0"/>
                <a:cs typeface="Oracle Sans" panose="020B0503020204020204" pitchFamily="34" charset="0"/>
              </a:rPr>
              <a:t>SELECT * </a:t>
            </a:r>
          </a:p>
          <a:p>
            <a:pPr>
              <a:tabLst>
                <a:tab pos="1800225" algn="l"/>
              </a:tabLst>
              <a:defRPr/>
            </a:pPr>
            <a:r>
              <a:rPr lang="en-US" altLang="en-US" sz="2400" b="1" dirty="0">
                <a:latin typeface="Courier New" pitchFamily="49" charset="0"/>
                <a:cs typeface="Oracle Sans" panose="020B0503020204020204" pitchFamily="34" charset="0"/>
              </a:rPr>
              <a:t>FROM   user_synonyms;</a:t>
            </a:r>
          </a:p>
        </p:txBody>
      </p:sp>
      <p:pic>
        <p:nvPicPr>
          <p:cNvPr id="5122" name="Picture 2"/>
          <p:cNvPicPr>
            <a:picLocks noChangeAspect="1" noChangeArrowheads="1"/>
          </p:cNvPicPr>
          <p:nvPr/>
        </p:nvPicPr>
        <p:blipFill>
          <a:blip r:embed="rId4" cstate="print"/>
          <a:srcRect/>
          <a:stretch>
            <a:fillRect/>
          </a:stretch>
        </p:blipFill>
        <p:spPr bwMode="auto">
          <a:xfrm>
            <a:off x="1295128" y="3461835"/>
            <a:ext cx="4380618" cy="1943100"/>
          </a:xfrm>
          <a:prstGeom prst="rect">
            <a:avLst/>
          </a:prstGeom>
          <a:noFill/>
          <a:ln w="9525">
            <a:noFill/>
            <a:miter lim="800000"/>
            <a:headEnd/>
            <a:tailEnd/>
          </a:ln>
        </p:spPr>
      </p:pic>
      <p:pic>
        <p:nvPicPr>
          <p:cNvPr id="5123" name="Picture 3"/>
          <p:cNvPicPr>
            <a:picLocks noChangeAspect="1" noChangeArrowheads="1"/>
          </p:cNvPicPr>
          <p:nvPr/>
        </p:nvPicPr>
        <p:blipFill>
          <a:blip r:embed="rId5" cstate="print"/>
          <a:srcRect/>
          <a:stretch>
            <a:fillRect/>
          </a:stretch>
        </p:blipFill>
        <p:spPr bwMode="auto">
          <a:xfrm>
            <a:off x="1295128" y="7200900"/>
            <a:ext cx="8199287" cy="80010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779321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smtClean="0"/>
              <a:t>Lesson Agenda</a:t>
            </a:r>
            <a:endParaRPr lang="en-US" altLang="en-US" dirty="0"/>
          </a:p>
        </p:txBody>
      </p:sp>
      <p:sp>
        <p:nvSpPr>
          <p:cNvPr id="8" name="Content Placeholder 7"/>
          <p:cNvSpPr>
            <a:spLocks noGrp="1"/>
          </p:cNvSpPr>
          <p:nvPr>
            <p:ph idx="1"/>
          </p:nvPr>
        </p:nvSpPr>
        <p:spPr>
          <a:xfrm>
            <a:off x="933451" y="2272710"/>
            <a:ext cx="16421100" cy="6715232"/>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buClr>
                <a:schemeClr val="tx1">
                  <a:lumMod val="50000"/>
                  <a:lumOff val="50000"/>
                </a:schemeClr>
              </a:buClr>
            </a:pPr>
            <a:r>
              <a:rPr lang="en-US" dirty="0" smtClean="0">
                <a:solidFill>
                  <a:schemeClr val="tx1">
                    <a:lumMod val="50000"/>
                    <a:lumOff val="50000"/>
                  </a:schemeClr>
                </a:solidFill>
              </a:rPr>
              <a:t>Overview of sequences:</a:t>
            </a:r>
          </a:p>
          <a:p>
            <a:pPr lvl="2">
              <a:buClr>
                <a:schemeClr val="tx1">
                  <a:lumMod val="50000"/>
                  <a:lumOff val="50000"/>
                </a:schemeClr>
              </a:buClr>
            </a:pPr>
            <a:r>
              <a:rPr lang="en-US" dirty="0" smtClean="0">
                <a:solidFill>
                  <a:schemeClr val="tx1">
                    <a:lumMod val="50000"/>
                    <a:lumOff val="50000"/>
                  </a:schemeClr>
                </a:solidFill>
              </a:rPr>
              <a:t>Creating, using, and modifying a sequence</a:t>
            </a:r>
          </a:p>
          <a:p>
            <a:pPr lvl="2">
              <a:buClr>
                <a:schemeClr val="tx1">
                  <a:lumMod val="50000"/>
                  <a:lumOff val="50000"/>
                </a:schemeClr>
              </a:buClr>
            </a:pPr>
            <a:r>
              <a:rPr lang="en-US" dirty="0" smtClean="0">
                <a:solidFill>
                  <a:schemeClr val="tx1">
                    <a:lumMod val="50000"/>
                    <a:lumOff val="50000"/>
                  </a:schemeClr>
                </a:solidFill>
              </a:rPr>
              <a:t>Cache sequence values</a:t>
            </a:r>
          </a:p>
          <a:p>
            <a:pPr lvl="2">
              <a:buClr>
                <a:schemeClr val="tx1">
                  <a:lumMod val="50000"/>
                  <a:lumOff val="50000"/>
                </a:schemeClr>
              </a:buClr>
            </a:pPr>
            <a:r>
              <a:rPr lang="en-US" dirty="0" smtClean="0">
                <a:solidFill>
                  <a:schemeClr val="tx1">
                    <a:lumMod val="50000"/>
                    <a:lumOff val="50000"/>
                  </a:schemeClr>
                </a:solidFill>
              </a:rPr>
              <a:t>NEXTVAL and CURRVAL </a:t>
            </a:r>
            <a:r>
              <a:rPr lang="en-US" dirty="0" err="1" smtClean="0">
                <a:solidFill>
                  <a:schemeClr val="tx1">
                    <a:lumMod val="50000"/>
                    <a:lumOff val="50000"/>
                  </a:schemeClr>
                </a:solidFill>
              </a:rPr>
              <a:t>pseudocolumns</a:t>
            </a:r>
            <a:endParaRPr lang="en-US" dirty="0" smtClean="0">
              <a:solidFill>
                <a:schemeClr val="tx1">
                  <a:lumMod val="50000"/>
                  <a:lumOff val="50000"/>
                </a:schemeClr>
              </a:solidFill>
            </a:endParaRPr>
          </a:p>
          <a:p>
            <a:pPr lvl="2">
              <a:buClr>
                <a:schemeClr val="tx1">
                  <a:lumMod val="50000"/>
                  <a:lumOff val="50000"/>
                </a:schemeClr>
              </a:buClr>
            </a:pPr>
            <a:r>
              <a:rPr lang="en-US" dirty="0" smtClean="0">
                <a:solidFill>
                  <a:schemeClr val="tx1">
                    <a:lumMod val="50000"/>
                    <a:lumOff val="50000"/>
                  </a:schemeClr>
                </a:solidFill>
              </a:rPr>
              <a:t>SQL column defaulting using a sequence</a:t>
            </a:r>
          </a:p>
          <a:p>
            <a:pPr lvl="1">
              <a:buClr>
                <a:schemeClr val="tx1">
                  <a:lumMod val="50000"/>
                  <a:lumOff val="50000"/>
                </a:schemeClr>
              </a:buClr>
            </a:pPr>
            <a:r>
              <a:rPr lang="en-US" dirty="0" smtClean="0">
                <a:solidFill>
                  <a:schemeClr val="tx1">
                    <a:lumMod val="50000"/>
                    <a:lumOff val="50000"/>
                  </a:schemeClr>
                </a:solidFill>
              </a:rPr>
              <a:t>Overview of synonyms</a:t>
            </a:r>
          </a:p>
          <a:p>
            <a:pPr lvl="2">
              <a:buClr>
                <a:schemeClr val="tx1">
                  <a:lumMod val="50000"/>
                  <a:lumOff val="50000"/>
                </a:schemeClr>
              </a:buClr>
            </a:pPr>
            <a:r>
              <a:rPr lang="en-US" dirty="0" smtClean="0">
                <a:solidFill>
                  <a:schemeClr val="tx1">
                    <a:lumMod val="50000"/>
                    <a:lumOff val="50000"/>
                  </a:schemeClr>
                </a:solidFill>
              </a:rPr>
              <a:t>Creating and dropping synonyms</a:t>
            </a:r>
          </a:p>
          <a:p>
            <a:pPr lvl="1"/>
            <a:r>
              <a:rPr lang="en-US" dirty="0" smtClean="0"/>
              <a:t>Overview of indexes</a:t>
            </a:r>
          </a:p>
          <a:p>
            <a:pPr lvl="2"/>
            <a:r>
              <a:rPr lang="en-US" dirty="0" smtClean="0"/>
              <a:t>Creating indexes</a:t>
            </a:r>
          </a:p>
          <a:p>
            <a:pPr lvl="2"/>
            <a:r>
              <a:rPr lang="en-US" dirty="0" smtClean="0"/>
              <a:t>Using the CREATE TABLE statement</a:t>
            </a:r>
          </a:p>
          <a:p>
            <a:pPr lvl="2"/>
            <a:r>
              <a:rPr lang="en-US" dirty="0" smtClean="0"/>
              <a:t>Creating function-based indexes</a:t>
            </a:r>
          </a:p>
          <a:p>
            <a:pPr lvl="2"/>
            <a:r>
              <a:rPr lang="en-US" dirty="0" smtClean="0"/>
              <a:t>Creating multiple indexes on the same set of columns</a:t>
            </a:r>
          </a:p>
          <a:p>
            <a:pPr lvl="2"/>
            <a:r>
              <a:rPr lang="en-US" dirty="0" smtClean="0"/>
              <a:t>Removing indexes</a:t>
            </a:r>
            <a:endParaRPr lang="en-US" dirty="0"/>
          </a:p>
        </p:txBody>
      </p:sp>
      <p:grpSp>
        <p:nvGrpSpPr>
          <p:cNvPr id="13" name="Group 12"/>
          <p:cNvGrpSpPr/>
          <p:nvPr/>
        </p:nvGrpSpPr>
        <p:grpSpPr>
          <a:xfrm>
            <a:off x="12470189" y="6446045"/>
            <a:ext cx="5818827" cy="2500313"/>
            <a:chOff x="5242557" y="4297363"/>
            <a:chExt cx="3879218" cy="1666875"/>
          </a:xfrm>
        </p:grpSpPr>
        <p:sp>
          <p:nvSpPr>
            <p:cNvPr id="14" name="Rectangle 13"/>
            <p:cNvSpPr/>
            <p:nvPr/>
          </p:nvSpPr>
          <p:spPr bwMode="auto">
            <a:xfrm rot="16200000" flipV="1">
              <a:off x="6683375" y="3222625"/>
              <a:ext cx="1165225" cy="3711575"/>
            </a:xfrm>
            <a:prstGeom prst="rect">
              <a:avLst/>
            </a:prstGeom>
            <a:gradFill flip="none" rotWithShape="1">
              <a:gsLst>
                <a:gs pos="0">
                  <a:srgbClr val="DCE3E4"/>
                </a:gs>
                <a:gs pos="5000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defRPr/>
              </a:pPr>
              <a:endParaRPr lang="en-US" dirty="0">
                <a:latin typeface="Oracle Sans" panose="020B0503020204020204" pitchFamily="34" charset="0"/>
                <a:cs typeface="Oracle Sans" panose="020B0503020204020204" pitchFamily="34" charset="0"/>
              </a:endParaRPr>
            </a:p>
          </p:txBody>
        </p:sp>
        <p:sp>
          <p:nvSpPr>
            <p:cNvPr id="15" name="Oval 14"/>
            <p:cNvSpPr>
              <a:spLocks noChangeAspect="1"/>
            </p:cNvSpPr>
            <p:nvPr/>
          </p:nvSpPr>
          <p:spPr bwMode="auto">
            <a:xfrm>
              <a:off x="5242557" y="4297363"/>
              <a:ext cx="1563687" cy="1562100"/>
            </a:xfrm>
            <a:prstGeom prst="ellipse">
              <a:avLst/>
            </a:prstGeom>
            <a:solidFill>
              <a:schemeClr val="bg1"/>
            </a:solidFill>
            <a:ln w="50800" cap="flat" cmpd="sng" algn="ctr">
              <a:solidFill>
                <a:schemeClr val="accent6">
                  <a:lumMod val="40000"/>
                  <a:lumOff val="60000"/>
                </a:schemeClr>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pic>
          <p:nvPicPr>
            <p:cNvPr id="16" name="Picture 5"/>
            <p:cNvPicPr>
              <a:picLocks noChangeAspect="1"/>
            </p:cNvPicPr>
            <p:nvPr/>
          </p:nvPicPr>
          <p:blipFill>
            <a:blip r:embed="rId4" cstate="print"/>
            <a:srcRect/>
            <a:stretch>
              <a:fillRect/>
            </a:stretch>
          </p:blipFill>
          <p:spPr bwMode="auto">
            <a:xfrm>
              <a:off x="5404482" y="4449763"/>
              <a:ext cx="1219200" cy="1514475"/>
            </a:xfrm>
            <a:prstGeom prst="rect">
              <a:avLst/>
            </a:prstGeom>
            <a:noFill/>
            <a:ln w="9525">
              <a:noFill/>
              <a:miter lim="800000"/>
              <a:headEnd/>
              <a:tailEnd/>
            </a:ln>
          </p:spPr>
        </p:pic>
      </p:grpSp>
    </p:spTree>
    <p:custDataLst>
      <p:tags r:id="rId1"/>
    </p:custDataLst>
    <p:extLst>
      <p:ext uri="{BB962C8B-B14F-4D97-AF65-F5344CB8AC3E}">
        <p14:creationId xmlns:p14="http://schemas.microsoft.com/office/powerpoint/2010/main" val="3519565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5"/>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Indexes</a:t>
            </a:r>
          </a:p>
        </p:txBody>
      </p:sp>
      <p:sp>
        <p:nvSpPr>
          <p:cNvPr id="53251" name="Content Placeholder 5"/>
          <p:cNvSpPr>
            <a:spLocks noGrp="1"/>
          </p:cNvSpPr>
          <p:nvPr>
            <p:ph idx="1"/>
          </p:nvPr>
        </p:nvSpPr>
        <p:spPr>
          <a:xfrm>
            <a:off x="933451" y="2272710"/>
            <a:ext cx="16421100" cy="3818029"/>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Oracle Sans" panose="020B0503020204020204" pitchFamily="34" charset="0"/>
                <a:cs typeface="Oracle Sans" panose="020B0503020204020204" pitchFamily="34" charset="0"/>
              </a:rPr>
              <a:t>An index:</a:t>
            </a:r>
          </a:p>
          <a:p>
            <a:pPr lvl="1"/>
            <a:r>
              <a:rPr lang="en-US" altLang="en-US" dirty="0">
                <a:latin typeface="Oracle Sans" panose="020B0503020204020204" pitchFamily="34" charset="0"/>
                <a:cs typeface="Oracle Sans" panose="020B0503020204020204" pitchFamily="34" charset="0"/>
              </a:rPr>
              <a:t>Is a schema object</a:t>
            </a:r>
          </a:p>
          <a:p>
            <a:pPr lvl="1"/>
            <a:r>
              <a:rPr lang="en-US" altLang="en-US" dirty="0">
                <a:latin typeface="Oracle Sans" panose="020B0503020204020204" pitchFamily="34" charset="0"/>
                <a:cs typeface="Oracle Sans" panose="020B0503020204020204" pitchFamily="34" charset="0"/>
              </a:rPr>
              <a:t>Can be used by the Oracle Server to speed up the retrieval of rows by using a pointer</a:t>
            </a:r>
          </a:p>
          <a:p>
            <a:pPr lvl="1"/>
            <a:r>
              <a:rPr lang="en-US" altLang="en-US" dirty="0">
                <a:latin typeface="Oracle Sans" panose="020B0503020204020204" pitchFamily="34" charset="0"/>
                <a:cs typeface="Oracle Sans" panose="020B0503020204020204" pitchFamily="34" charset="0"/>
              </a:rPr>
              <a:t>Can reduce disk input/output (I/O) by using a rapid path access method to locate data quickly</a:t>
            </a:r>
          </a:p>
          <a:p>
            <a:pPr lvl="1"/>
            <a:r>
              <a:rPr lang="en-US" altLang="en-US" dirty="0">
                <a:latin typeface="Oracle Sans" panose="020B0503020204020204" pitchFamily="34" charset="0"/>
                <a:cs typeface="Oracle Sans" panose="020B0503020204020204" pitchFamily="34" charset="0"/>
              </a:rPr>
              <a:t>Is dependent on the table that it indexes</a:t>
            </a:r>
          </a:p>
          <a:p>
            <a:pPr lvl="1"/>
            <a:r>
              <a:rPr lang="en-US" altLang="en-US" dirty="0">
                <a:latin typeface="Oracle Sans" panose="020B0503020204020204" pitchFamily="34" charset="0"/>
                <a:cs typeface="Oracle Sans" panose="020B0503020204020204" pitchFamily="34" charset="0"/>
              </a:rPr>
              <a:t>Is used and maintained automatically by the Oracle Server</a:t>
            </a:r>
          </a:p>
        </p:txBody>
      </p:sp>
      <p:grpSp>
        <p:nvGrpSpPr>
          <p:cNvPr id="7" name="Group 6">
            <a:extLst>
              <a:ext uri="{FF2B5EF4-FFF2-40B4-BE49-F238E27FC236}">
                <a16:creationId xmlns="" xmlns:a16="http://schemas.microsoft.com/office/drawing/2014/main" id="{93BDD15D-5967-4CAE-B2C9-A71F79E5DA41}"/>
              </a:ext>
            </a:extLst>
          </p:cNvPr>
          <p:cNvGrpSpPr/>
          <p:nvPr/>
        </p:nvGrpSpPr>
        <p:grpSpPr>
          <a:xfrm>
            <a:off x="12721653" y="6140004"/>
            <a:ext cx="5567363" cy="2884404"/>
            <a:chOff x="12422034" y="6140004"/>
            <a:chExt cx="5567363" cy="2884404"/>
          </a:xfrm>
        </p:grpSpPr>
        <p:sp>
          <p:nvSpPr>
            <p:cNvPr id="6" name="Rectangle 5"/>
            <p:cNvSpPr/>
            <p:nvPr/>
          </p:nvSpPr>
          <p:spPr bwMode="auto">
            <a:xfrm rot="16200000" flipV="1">
              <a:off x="14331797" y="4798525"/>
              <a:ext cx="1747838" cy="5567363"/>
            </a:xfrm>
            <a:prstGeom prst="rect">
              <a:avLst/>
            </a:prstGeom>
            <a:gradFill flip="none" rotWithShape="1">
              <a:gsLst>
                <a:gs pos="0">
                  <a:srgbClr val="DCE3E4"/>
                </a:gs>
                <a:gs pos="5000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defRPr/>
              </a:pPr>
              <a:endParaRPr lang="en-US" dirty="0">
                <a:latin typeface="Oracle Sans" panose="020B0503020204020204" pitchFamily="34" charset="0"/>
                <a:cs typeface="Oracle Sans" panose="020B0503020204020204" pitchFamily="34" charset="0"/>
              </a:endParaRPr>
            </a:p>
          </p:txBody>
        </p:sp>
        <p:grpSp>
          <p:nvGrpSpPr>
            <p:cNvPr id="2" name="Group 1"/>
            <p:cNvGrpSpPr/>
            <p:nvPr/>
          </p:nvGrpSpPr>
          <p:grpSpPr>
            <a:xfrm>
              <a:off x="13830300" y="6140004"/>
              <a:ext cx="2887335" cy="2884404"/>
              <a:chOff x="9218612" y="4093336"/>
              <a:chExt cx="1924890" cy="1922936"/>
            </a:xfrm>
          </p:grpSpPr>
          <p:sp>
            <p:nvSpPr>
              <p:cNvPr id="5" name="Oval 4"/>
              <p:cNvSpPr>
                <a:spLocks noChangeAspect="1"/>
              </p:cNvSpPr>
              <p:nvPr/>
            </p:nvSpPr>
            <p:spPr bwMode="auto">
              <a:xfrm>
                <a:off x="9218612" y="4093336"/>
                <a:ext cx="1924890" cy="1922936"/>
              </a:xfrm>
              <a:prstGeom prst="ellipse">
                <a:avLst/>
              </a:prstGeom>
              <a:gradFill flip="none" rotWithShape="1">
                <a:gsLst>
                  <a:gs pos="0">
                    <a:schemeClr val="bg1">
                      <a:lumMod val="95000"/>
                    </a:schemeClr>
                  </a:gs>
                  <a:gs pos="100000">
                    <a:schemeClr val="bg1"/>
                  </a:gs>
                </a:gsLst>
                <a:lin ang="16200000" scaled="1"/>
                <a:tileRect/>
              </a:gradFill>
              <a:ln w="50800" cap="flat" cmpd="sng" algn="ctr">
                <a:solidFill>
                  <a:schemeClr val="bg1"/>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pic>
            <p:nvPicPr>
              <p:cNvPr id="53252" name="Picture 4" descr="D:\Temp\db2xdb005.gif"/>
              <p:cNvPicPr>
                <a:picLocks noChangeAspect="1" noChangeArrowheads="1"/>
              </p:cNvPicPr>
              <p:nvPr/>
            </p:nvPicPr>
            <p:blipFill>
              <a:blip r:embed="rId4" cstate="print"/>
              <a:stretch>
                <a:fillRect/>
              </a:stretch>
            </p:blipFill>
            <p:spPr bwMode="gray">
              <a:xfrm>
                <a:off x="9611850" y="4222601"/>
                <a:ext cx="1228725" cy="1466850"/>
              </a:xfrm>
              <a:prstGeom prst="rect">
                <a:avLst/>
              </a:prstGeom>
              <a:noFill/>
              <a:ln w="9525">
                <a:noFill/>
                <a:miter lim="800000"/>
                <a:headEnd/>
                <a:tailEnd/>
              </a:ln>
            </p:spPr>
          </p:pic>
        </p:grpSp>
      </p:grpSp>
    </p:spTree>
    <p:custDataLst>
      <p:tags r:id="rId1"/>
    </p:custDataLst>
    <p:extLst>
      <p:ext uri="{BB962C8B-B14F-4D97-AF65-F5344CB8AC3E}">
        <p14:creationId xmlns:p14="http://schemas.microsoft.com/office/powerpoint/2010/main" val="464460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6"/>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How Are Indexes Created?</a:t>
            </a:r>
          </a:p>
        </p:txBody>
      </p:sp>
      <p:sp>
        <p:nvSpPr>
          <p:cNvPr id="55299" name="Content Placeholder 5"/>
          <p:cNvSpPr>
            <a:spLocks noGrp="1"/>
          </p:cNvSpPr>
          <p:nvPr>
            <p:ph idx="1"/>
          </p:nvPr>
        </p:nvSpPr>
        <p:spPr>
          <a:xfrm>
            <a:off x="933451" y="2272710"/>
            <a:ext cx="16421100" cy="4885051"/>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altLang="en-US" dirty="0">
                <a:latin typeface="Oracle Sans" panose="020B0503020204020204" pitchFamily="34" charset="0"/>
                <a:cs typeface="Oracle Sans" panose="020B0503020204020204" pitchFamily="34" charset="0"/>
              </a:rPr>
              <a:t>Automatically: A unique index is created automatically when you define a </a:t>
            </a:r>
            <a:r>
              <a:rPr lang="en-US" altLang="en-US" dirty="0">
                <a:latin typeface="Courier New" panose="02070309020205020404" pitchFamily="49" charset="0"/>
                <a:cs typeface="Courier New" panose="02070309020205020404" pitchFamily="49" charset="0"/>
              </a:rPr>
              <a:t>PRIMARY KEY</a:t>
            </a:r>
            <a:r>
              <a:rPr lang="en-US" altLang="en-US" dirty="0">
                <a:latin typeface="+mn-lt"/>
                <a:cs typeface="Courier New" panose="02070309020205020404" pitchFamily="49" charset="0"/>
              </a:rPr>
              <a:t> </a:t>
            </a:r>
            <a:r>
              <a:rPr lang="en-US" altLang="en-US" dirty="0">
                <a:latin typeface="Oracle Sans" panose="020B0503020204020204" pitchFamily="34" charset="0"/>
                <a:cs typeface="Oracle Sans" panose="020B0503020204020204" pitchFamily="34" charset="0"/>
              </a:rPr>
              <a:t>or </a:t>
            </a:r>
            <a:r>
              <a:rPr lang="en-US" altLang="en-US" dirty="0">
                <a:latin typeface="Courier New" panose="02070309020205020404" pitchFamily="49" charset="0"/>
                <a:cs typeface="Courier New" panose="02070309020205020404" pitchFamily="49" charset="0"/>
              </a:rPr>
              <a:t>UNIQUE</a:t>
            </a:r>
            <a:r>
              <a:rPr lang="en-US" altLang="en-US" dirty="0">
                <a:latin typeface="Oracle Sans" panose="020B0503020204020204" pitchFamily="34" charset="0"/>
                <a:cs typeface="Oracle Sans" panose="020B0503020204020204" pitchFamily="34" charset="0"/>
              </a:rPr>
              <a:t> constraint in a table definition.</a:t>
            </a:r>
          </a:p>
          <a:p>
            <a:pPr lvl="1"/>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pPr lvl="1"/>
            <a:r>
              <a:rPr lang="en-US" altLang="en-US" dirty="0">
                <a:latin typeface="Oracle Sans" panose="020B0503020204020204" pitchFamily="34" charset="0"/>
                <a:cs typeface="Oracle Sans" panose="020B0503020204020204" pitchFamily="34" charset="0"/>
              </a:rPr>
              <a:t>Manually: You can create a unique or nonunique index on columns to speed up access to the rows.</a:t>
            </a:r>
          </a:p>
        </p:txBody>
      </p:sp>
      <p:grpSp>
        <p:nvGrpSpPr>
          <p:cNvPr id="5" name="Group 4"/>
          <p:cNvGrpSpPr/>
          <p:nvPr/>
        </p:nvGrpSpPr>
        <p:grpSpPr>
          <a:xfrm>
            <a:off x="4919472" y="3813065"/>
            <a:ext cx="8453628" cy="1747841"/>
            <a:chOff x="3278060" y="2551802"/>
            <a:chExt cx="5635752" cy="1165227"/>
          </a:xfrm>
        </p:grpSpPr>
        <p:sp>
          <p:nvSpPr>
            <p:cNvPr id="14" name="Rectangle 13"/>
            <p:cNvSpPr/>
            <p:nvPr/>
          </p:nvSpPr>
          <p:spPr bwMode="auto">
            <a:xfrm rot="16200000" flipV="1">
              <a:off x="3760723" y="2069141"/>
              <a:ext cx="1165225" cy="2130552"/>
            </a:xfrm>
            <a:prstGeom prst="rect">
              <a:avLst/>
            </a:prstGeom>
            <a:gradFill flip="none" rotWithShape="1">
              <a:gsLst>
                <a:gs pos="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defRPr/>
              </a:pPr>
              <a:endParaRPr lang="en-US" dirty="0">
                <a:latin typeface="Oracle Sans" panose="020B0503020204020204" pitchFamily="34" charset="0"/>
                <a:cs typeface="Oracle Sans" panose="020B0503020204020204" pitchFamily="34" charset="0"/>
              </a:endParaRPr>
            </a:p>
          </p:txBody>
        </p:sp>
        <p:sp>
          <p:nvSpPr>
            <p:cNvPr id="15" name="Rectangle 14"/>
            <p:cNvSpPr/>
            <p:nvPr/>
          </p:nvSpPr>
          <p:spPr bwMode="auto">
            <a:xfrm rot="5400000" flipH="1" flipV="1">
              <a:off x="7264399" y="2067615"/>
              <a:ext cx="1165225" cy="2133600"/>
            </a:xfrm>
            <a:prstGeom prst="rect">
              <a:avLst/>
            </a:prstGeom>
            <a:gradFill flip="none" rotWithShape="1">
              <a:gsLst>
                <a:gs pos="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defRPr/>
              </a:pPr>
              <a:endParaRPr lang="en-US" dirty="0">
                <a:latin typeface="Oracle Sans" panose="020B0503020204020204" pitchFamily="34" charset="0"/>
                <a:cs typeface="Oracle Sans" panose="020B0503020204020204" pitchFamily="34" charset="0"/>
              </a:endParaRPr>
            </a:p>
          </p:txBody>
        </p:sp>
      </p:grpSp>
      <p:grpSp>
        <p:nvGrpSpPr>
          <p:cNvPr id="9" name="Group 8"/>
          <p:cNvGrpSpPr/>
          <p:nvPr/>
        </p:nvGrpSpPr>
        <p:grpSpPr>
          <a:xfrm>
            <a:off x="7236269" y="3536249"/>
            <a:ext cx="3815466" cy="2399339"/>
            <a:chOff x="4822591" y="2030884"/>
            <a:chExt cx="2543644" cy="1599559"/>
          </a:xfrm>
        </p:grpSpPr>
        <p:sp>
          <p:nvSpPr>
            <p:cNvPr id="7" name="Rounded Rectangle 6"/>
            <p:cNvSpPr>
              <a:spLocks noChangeAspect="1"/>
            </p:cNvSpPr>
            <p:nvPr/>
          </p:nvSpPr>
          <p:spPr bwMode="auto">
            <a:xfrm>
              <a:off x="4822591" y="2030884"/>
              <a:ext cx="2543644" cy="1599559"/>
            </a:xfrm>
            <a:prstGeom prst="roundRect">
              <a:avLst/>
            </a:prstGeom>
            <a:solidFill>
              <a:schemeClr val="bg1"/>
            </a:solidFill>
            <a:ln w="28575" cap="flat" cmpd="sng" algn="ctr">
              <a:solidFill>
                <a:schemeClr val="accent6">
                  <a:lumMod val="40000"/>
                  <a:lumOff val="60000"/>
                </a:schemeClr>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b="8054"/>
            <a:stretch/>
          </p:blipFill>
          <p:spPr>
            <a:xfrm>
              <a:off x="4896470" y="2053423"/>
              <a:ext cx="2395887" cy="1554480"/>
            </a:xfrm>
            <a:prstGeom prst="rect">
              <a:avLst/>
            </a:prstGeom>
          </p:spPr>
        </p:pic>
      </p:grpSp>
      <p:grpSp>
        <p:nvGrpSpPr>
          <p:cNvPr id="16" name="Group 15">
            <a:extLst>
              <a:ext uri="{FF2B5EF4-FFF2-40B4-BE49-F238E27FC236}">
                <a16:creationId xmlns="" xmlns:a16="http://schemas.microsoft.com/office/drawing/2014/main" id="{A671CE35-A991-4414-A2D1-65A8A7EDFFE0}"/>
              </a:ext>
            </a:extLst>
          </p:cNvPr>
          <p:cNvGrpSpPr/>
          <p:nvPr/>
        </p:nvGrpSpPr>
        <p:grpSpPr>
          <a:xfrm>
            <a:off x="5429249" y="7051104"/>
            <a:ext cx="7429504" cy="2628900"/>
            <a:chOff x="5429249" y="6763072"/>
            <a:chExt cx="7429504" cy="2628900"/>
          </a:xfrm>
        </p:grpSpPr>
        <p:sp>
          <p:nvSpPr>
            <p:cNvPr id="11" name="Rectangle 10"/>
            <p:cNvSpPr/>
            <p:nvPr/>
          </p:nvSpPr>
          <p:spPr bwMode="auto">
            <a:xfrm rot="16200000" flipV="1">
              <a:off x="5898356" y="6734496"/>
              <a:ext cx="1747838" cy="2686052"/>
            </a:xfrm>
            <a:prstGeom prst="rect">
              <a:avLst/>
            </a:prstGeom>
            <a:gradFill flip="none" rotWithShape="1">
              <a:gsLst>
                <a:gs pos="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defRPr/>
              </a:pPr>
              <a:endParaRPr lang="en-US" dirty="0">
                <a:latin typeface="Oracle Sans" panose="020B0503020204020204" pitchFamily="34" charset="0"/>
                <a:cs typeface="Oracle Sans" panose="020B0503020204020204" pitchFamily="34" charset="0"/>
              </a:endParaRPr>
            </a:p>
          </p:txBody>
        </p:sp>
        <p:grpSp>
          <p:nvGrpSpPr>
            <p:cNvPr id="13" name="Group 12">
              <a:extLst>
                <a:ext uri="{FF2B5EF4-FFF2-40B4-BE49-F238E27FC236}">
                  <a16:creationId xmlns="" xmlns:a16="http://schemas.microsoft.com/office/drawing/2014/main" id="{5E2E1785-E940-40F4-B3C6-372992E23BDF}"/>
                </a:ext>
              </a:extLst>
            </p:cNvPr>
            <p:cNvGrpSpPr/>
            <p:nvPr/>
          </p:nvGrpSpPr>
          <p:grpSpPr>
            <a:xfrm>
              <a:off x="7531954" y="6763072"/>
              <a:ext cx="5326799" cy="2628900"/>
              <a:chOff x="7531954" y="6286500"/>
              <a:chExt cx="5326799" cy="2628900"/>
            </a:xfrm>
          </p:grpSpPr>
          <p:sp>
            <p:nvSpPr>
              <p:cNvPr id="10" name="Rectangle 9"/>
              <p:cNvSpPr/>
              <p:nvPr/>
            </p:nvSpPr>
            <p:spPr bwMode="auto">
              <a:xfrm rot="5400000" flipH="1" flipV="1">
                <a:off x="10641808" y="6257924"/>
                <a:ext cx="1747838" cy="2686052"/>
              </a:xfrm>
              <a:prstGeom prst="rect">
                <a:avLst/>
              </a:prstGeom>
              <a:gradFill flip="none" rotWithShape="1">
                <a:gsLst>
                  <a:gs pos="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defRPr/>
                </a:pPr>
                <a:endParaRPr lang="en-US" dirty="0">
                  <a:latin typeface="Oracle Sans" panose="020B0503020204020204" pitchFamily="34" charset="0"/>
                  <a:cs typeface="Oracle Sans" panose="020B0503020204020204" pitchFamily="34" charset="0"/>
                </a:endParaRPr>
              </a:p>
            </p:txBody>
          </p:sp>
          <p:grpSp>
            <p:nvGrpSpPr>
              <p:cNvPr id="12" name="Group 11">
                <a:extLst>
                  <a:ext uri="{FF2B5EF4-FFF2-40B4-BE49-F238E27FC236}">
                    <a16:creationId xmlns="" xmlns:a16="http://schemas.microsoft.com/office/drawing/2014/main" id="{2406B761-E145-48F2-A806-D80DB6F37474}"/>
                  </a:ext>
                </a:extLst>
              </p:cNvPr>
              <p:cNvGrpSpPr/>
              <p:nvPr/>
            </p:nvGrpSpPr>
            <p:grpSpPr>
              <a:xfrm>
                <a:off x="7531954" y="6286500"/>
                <a:ext cx="3224096" cy="2628900"/>
                <a:chOff x="7531954" y="6286500"/>
                <a:chExt cx="3224096" cy="2628900"/>
              </a:xfrm>
            </p:grpSpPr>
            <p:sp>
              <p:nvSpPr>
                <p:cNvPr id="8" name="Rounded Rectangle 7"/>
                <p:cNvSpPr>
                  <a:spLocks noChangeAspect="1"/>
                </p:cNvSpPr>
                <p:nvPr/>
              </p:nvSpPr>
              <p:spPr bwMode="auto">
                <a:xfrm>
                  <a:off x="7531954" y="6286500"/>
                  <a:ext cx="3224096" cy="2628900"/>
                </a:xfrm>
                <a:prstGeom prst="roundRect">
                  <a:avLst/>
                </a:prstGeom>
                <a:solidFill>
                  <a:schemeClr val="bg1"/>
                </a:solidFill>
                <a:ln w="28575" cap="flat" cmpd="sng" algn="ctr">
                  <a:solidFill>
                    <a:schemeClr val="accent6">
                      <a:lumMod val="40000"/>
                      <a:lumOff val="60000"/>
                    </a:schemeClr>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cs typeface="Oracle Sans" panose="020B0503020204020204" pitchFamily="34" charset="0"/>
                  </a:endParaRPr>
                </a:p>
              </p:txBody>
            </p:sp>
            <p:pic>
              <p:nvPicPr>
                <p:cNvPr id="2" name="Picture 1"/>
                <p:cNvPicPr>
                  <a:picLocks noChangeAspect="1"/>
                </p:cNvPicPr>
                <p:nvPr/>
              </p:nvPicPr>
              <p:blipFill rotWithShape="1">
                <a:blip r:embed="rId5" cstate="print">
                  <a:extLst>
                    <a:ext uri="{28A0092B-C50C-407E-A947-70E740481C1C}">
                      <a14:useLocalDpi xmlns:a14="http://schemas.microsoft.com/office/drawing/2010/main" val="0"/>
                    </a:ext>
                  </a:extLst>
                </a:blip>
                <a:srcRect r="5145"/>
                <a:stretch/>
              </p:blipFill>
              <p:spPr>
                <a:xfrm>
                  <a:off x="7703820" y="6589133"/>
                  <a:ext cx="2880360" cy="2154767"/>
                </a:xfrm>
                <a:prstGeom prst="rect">
                  <a:avLst/>
                </a:prstGeom>
              </p:spPr>
            </p:pic>
          </p:grpSp>
        </p:grpSp>
      </p:grpSp>
    </p:spTree>
    <p:custDataLst>
      <p:tags r:id="rId1"/>
    </p:custDataLst>
    <p:extLst>
      <p:ext uri="{BB962C8B-B14F-4D97-AF65-F5344CB8AC3E}">
        <p14:creationId xmlns:p14="http://schemas.microsoft.com/office/powerpoint/2010/main" val="624712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Rectangle 6"/>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Creating an Index</a:t>
            </a:r>
          </a:p>
        </p:txBody>
      </p:sp>
      <p:sp>
        <p:nvSpPr>
          <p:cNvPr id="57350" name="Content Placeholder 6"/>
          <p:cNvSpPr>
            <a:spLocks noGrp="1"/>
          </p:cNvSpPr>
          <p:nvPr>
            <p:ph idx="1"/>
          </p:nvPr>
        </p:nvSpPr>
        <p:spPr>
          <a:xfrm>
            <a:off x="933451" y="2272710"/>
            <a:ext cx="16421100" cy="3259414"/>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altLang="en-US" dirty="0">
                <a:latin typeface="Oracle Sans" panose="020B0503020204020204" pitchFamily="34" charset="0"/>
                <a:cs typeface="Oracle Sans" panose="020B0503020204020204" pitchFamily="34" charset="0"/>
              </a:rPr>
              <a:t>Create an index on one or more columns:</a:t>
            </a:r>
          </a:p>
          <a:p>
            <a:pPr lvl="1"/>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pPr lvl="1"/>
            <a:r>
              <a:rPr lang="en-US" altLang="en-US" dirty="0">
                <a:latin typeface="Oracle Sans" panose="020B0503020204020204" pitchFamily="34" charset="0"/>
                <a:cs typeface="Oracle Sans" panose="020B0503020204020204" pitchFamily="34" charset="0"/>
              </a:rPr>
              <a:t>Improve the speed of query access to the </a:t>
            </a:r>
            <a:r>
              <a:rPr lang="en-US" altLang="en-US" dirty="0">
                <a:latin typeface="Courier New" panose="02070309020205020404" pitchFamily="49" charset="0"/>
                <a:cs typeface="Courier New" panose="02070309020205020404" pitchFamily="49" charset="0"/>
              </a:rPr>
              <a:t>LAST_NAME</a:t>
            </a:r>
            <a:r>
              <a:rPr lang="en-US" altLang="en-US" dirty="0">
                <a:latin typeface="+mn-lt"/>
                <a:cs typeface="Courier New" panose="02070309020205020404" pitchFamily="49" charset="0"/>
              </a:rPr>
              <a:t> </a:t>
            </a:r>
            <a:r>
              <a:rPr lang="en-US" altLang="en-US" dirty="0">
                <a:latin typeface="Oracle Sans" panose="020B0503020204020204" pitchFamily="34" charset="0"/>
                <a:cs typeface="Oracle Sans" panose="020B0503020204020204" pitchFamily="34" charset="0"/>
              </a:rPr>
              <a:t>column in the </a:t>
            </a:r>
            <a:r>
              <a:rPr lang="en-US" altLang="en-US" dirty="0">
                <a:latin typeface="Courier New" panose="02070309020205020404" pitchFamily="49" charset="0"/>
                <a:cs typeface="Courier New" panose="02070309020205020404" pitchFamily="49" charset="0"/>
              </a:rPr>
              <a:t>EMPLOYEES</a:t>
            </a:r>
            <a:r>
              <a:rPr lang="en-US" altLang="en-US" dirty="0">
                <a:latin typeface="Oracle Sans" panose="020B0503020204020204" pitchFamily="34" charset="0"/>
                <a:cs typeface="Oracle Sans" panose="020B0503020204020204" pitchFamily="34" charset="0"/>
              </a:rPr>
              <a:t> table:</a:t>
            </a:r>
          </a:p>
        </p:txBody>
      </p:sp>
      <p:sp>
        <p:nvSpPr>
          <p:cNvPr id="7" name="Content Placeholder 2"/>
          <p:cNvSpPr txBox="1">
            <a:spLocks/>
          </p:cNvSpPr>
          <p:nvPr/>
        </p:nvSpPr>
        <p:spPr bwMode="gray">
          <a:xfrm>
            <a:off x="1295128" y="3169635"/>
            <a:ext cx="15211430" cy="965753"/>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tIns="13716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tabLst>
                <a:tab pos="1800225" algn="l"/>
              </a:tabLst>
              <a:defRPr/>
            </a:pPr>
            <a:r>
              <a:rPr lang="en-US" altLang="en-US" sz="2400" b="1" dirty="0">
                <a:latin typeface="Courier New" pitchFamily="49" charset="0"/>
                <a:cs typeface="Oracle Sans" panose="020B0503020204020204" pitchFamily="34" charset="0"/>
              </a:rPr>
              <a:t>CREATE [UNIQUE]INDEX index</a:t>
            </a:r>
          </a:p>
          <a:p>
            <a:pPr>
              <a:tabLst>
                <a:tab pos="1800225" algn="l"/>
              </a:tabLst>
              <a:defRPr/>
            </a:pPr>
            <a:r>
              <a:rPr lang="en-US" altLang="en-US" sz="2400" b="1" dirty="0">
                <a:latin typeface="Courier New" pitchFamily="49" charset="0"/>
                <a:cs typeface="Oracle Sans" panose="020B0503020204020204" pitchFamily="34" charset="0"/>
              </a:rPr>
              <a:t>ON table (column[, column]...);</a:t>
            </a:r>
          </a:p>
        </p:txBody>
      </p:sp>
      <p:grpSp>
        <p:nvGrpSpPr>
          <p:cNvPr id="4" name="Group 3">
            <a:extLst>
              <a:ext uri="{FF2B5EF4-FFF2-40B4-BE49-F238E27FC236}">
                <a16:creationId xmlns="" xmlns:a16="http://schemas.microsoft.com/office/drawing/2014/main" id="{8F0FB3D9-B80B-42A7-8FB4-383E8E52DA69}"/>
              </a:ext>
            </a:extLst>
          </p:cNvPr>
          <p:cNvGrpSpPr/>
          <p:nvPr/>
        </p:nvGrpSpPr>
        <p:grpSpPr>
          <a:xfrm>
            <a:off x="1295128" y="5719564"/>
            <a:ext cx="15211430" cy="1761567"/>
            <a:chOff x="1830707" y="5372100"/>
            <a:chExt cx="15211430" cy="1761567"/>
          </a:xfrm>
        </p:grpSpPr>
        <p:sp>
          <p:nvSpPr>
            <p:cNvPr id="8" name="Content Placeholder 2"/>
            <p:cNvSpPr txBox="1">
              <a:spLocks/>
            </p:cNvSpPr>
            <p:nvPr/>
          </p:nvSpPr>
          <p:spPr bwMode="gray">
            <a:xfrm>
              <a:off x="1830707" y="5372100"/>
              <a:ext cx="15211430" cy="1761567"/>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tIns="13716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tabLst>
                  <a:tab pos="1800225" algn="l"/>
                </a:tabLst>
                <a:defRPr/>
              </a:pPr>
              <a:r>
                <a:rPr lang="en-US" altLang="en-US" sz="2400" b="1" dirty="0">
                  <a:latin typeface="Courier New" pitchFamily="49" charset="0"/>
                  <a:cs typeface="Oracle Sans" panose="020B0503020204020204" pitchFamily="34" charset="0"/>
                </a:rPr>
                <a:t>CREATE INDEX 	emp_last_name_idx</a:t>
              </a:r>
            </a:p>
            <a:p>
              <a:pPr>
                <a:tabLst>
                  <a:tab pos="1800225" algn="l"/>
                </a:tabLst>
                <a:defRPr/>
              </a:pPr>
              <a:r>
                <a:rPr lang="en-US" altLang="en-US" sz="2400" b="1" dirty="0">
                  <a:latin typeface="Courier New" pitchFamily="49" charset="0"/>
                  <a:cs typeface="Oracle Sans" panose="020B0503020204020204" pitchFamily="34" charset="0"/>
                </a:rPr>
                <a:t>ON employees(</a:t>
              </a:r>
              <a:r>
                <a:rPr lang="en-US" altLang="en-US" sz="2400" b="1" dirty="0" err="1">
                  <a:latin typeface="Courier New" pitchFamily="49" charset="0"/>
                  <a:cs typeface="Oracle Sans" panose="020B0503020204020204" pitchFamily="34" charset="0"/>
                </a:rPr>
                <a:t>last_name</a:t>
              </a:r>
              <a:r>
                <a:rPr lang="en-US" altLang="en-US" sz="2400" b="1" dirty="0">
                  <a:latin typeface="Courier New" pitchFamily="49" charset="0"/>
                  <a:cs typeface="Oracle Sans" panose="020B0503020204020204" pitchFamily="34" charset="0"/>
                </a:rPr>
                <a:t>);</a:t>
              </a:r>
            </a:p>
            <a:p>
              <a:pPr>
                <a:tabLst>
                  <a:tab pos="1800225" algn="l"/>
                </a:tabLst>
                <a:defRPr/>
              </a:pPr>
              <a:endParaRPr lang="en-US" altLang="en-US" sz="2400" b="1" dirty="0">
                <a:latin typeface="Courier New" pitchFamily="49" charset="0"/>
                <a:cs typeface="Oracle Sans" panose="020B0503020204020204" pitchFamily="34" charset="0"/>
              </a:endParaRPr>
            </a:p>
            <a:p>
              <a:pPr>
                <a:tabLst>
                  <a:tab pos="1800225" algn="l"/>
                </a:tabLst>
                <a:defRPr/>
              </a:pPr>
              <a:endParaRPr lang="en-US" altLang="en-US" sz="2400" b="1" dirty="0">
                <a:latin typeface="Courier New" pitchFamily="49" charset="0"/>
                <a:cs typeface="Oracle Sans" panose="020B0503020204020204" pitchFamily="34" charset="0"/>
              </a:endParaRPr>
            </a:p>
          </p:txBody>
        </p:sp>
        <p:pic>
          <p:nvPicPr>
            <p:cNvPr id="6146" name="Picture 2"/>
            <p:cNvPicPr>
              <a:picLocks noChangeAspect="1" noChangeArrowheads="1"/>
            </p:cNvPicPr>
            <p:nvPr/>
          </p:nvPicPr>
          <p:blipFill>
            <a:blip r:embed="rId4" cstate="print"/>
            <a:srcRect/>
            <a:stretch>
              <a:fillRect/>
            </a:stretch>
          </p:blipFill>
          <p:spPr bwMode="auto">
            <a:xfrm>
              <a:off x="2171700" y="6515100"/>
              <a:ext cx="3931920" cy="457200"/>
            </a:xfrm>
            <a:prstGeom prst="rect">
              <a:avLst/>
            </a:prstGeom>
            <a:noFill/>
            <a:ln w="9525">
              <a:noFill/>
              <a:miter lim="800000"/>
              <a:headEnd/>
              <a:tailEnd/>
            </a:ln>
          </p:spPr>
        </p:pic>
      </p:grpSp>
    </p:spTree>
    <p:custDataLst>
      <p:tags r:id="rId1"/>
    </p:custDataLst>
    <p:extLst>
      <p:ext uri="{BB962C8B-B14F-4D97-AF65-F5344CB8AC3E}">
        <p14:creationId xmlns:p14="http://schemas.microsoft.com/office/powerpoint/2010/main" val="1455220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a:spLocks/>
          </p:cNvSpPr>
          <p:nvPr/>
        </p:nvSpPr>
        <p:spPr bwMode="gray">
          <a:xfrm>
            <a:off x="1295128" y="2313896"/>
            <a:ext cx="15211430" cy="2901612"/>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tIns="13716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nSpc>
                <a:spcPct val="98000"/>
              </a:lnSpc>
              <a:tabLst>
                <a:tab pos="1800225" algn="l"/>
              </a:tabLst>
              <a:defRPr/>
            </a:pPr>
            <a:r>
              <a:rPr lang="en-US" altLang="en-US" sz="2400" b="1" dirty="0">
                <a:latin typeface="Courier New" pitchFamily="49" charset="0"/>
                <a:cs typeface="Oracle Sans" panose="020B0503020204020204" pitchFamily="34" charset="0"/>
              </a:rPr>
              <a:t>CREATE TABLE NEW_EMP</a:t>
            </a:r>
          </a:p>
          <a:p>
            <a:pPr>
              <a:lnSpc>
                <a:spcPct val="98000"/>
              </a:lnSpc>
              <a:tabLst>
                <a:tab pos="1800225" algn="l"/>
              </a:tabLst>
              <a:defRPr/>
            </a:pPr>
            <a:r>
              <a:rPr lang="en-US" altLang="en-US" sz="2400" b="1" dirty="0">
                <a:latin typeface="Courier New" pitchFamily="49" charset="0"/>
                <a:cs typeface="Oracle Sans" panose="020B0503020204020204" pitchFamily="34" charset="0"/>
              </a:rPr>
              <a:t>(employee_id NUMBER(6)</a:t>
            </a:r>
            <a:br>
              <a:rPr lang="en-US" altLang="en-US" sz="2400" b="1" dirty="0">
                <a:latin typeface="Courier New" pitchFamily="49" charset="0"/>
                <a:cs typeface="Oracle Sans" panose="020B0503020204020204" pitchFamily="34" charset="0"/>
              </a:rPr>
            </a:br>
            <a:r>
              <a:rPr lang="en-US" altLang="en-US" sz="2400" b="1" dirty="0">
                <a:latin typeface="Courier New" pitchFamily="49" charset="0"/>
                <a:cs typeface="Oracle Sans" panose="020B0503020204020204" pitchFamily="34" charset="0"/>
              </a:rPr>
              <a:t>             PRIMARY KEY USING INDEX</a:t>
            </a:r>
            <a:br>
              <a:rPr lang="en-US" altLang="en-US" sz="2400" b="1" dirty="0">
                <a:latin typeface="Courier New" pitchFamily="49" charset="0"/>
                <a:cs typeface="Oracle Sans" panose="020B0503020204020204" pitchFamily="34" charset="0"/>
              </a:rPr>
            </a:br>
            <a:r>
              <a:rPr lang="en-US" altLang="en-US" sz="2400" b="1" dirty="0">
                <a:latin typeface="Courier New" pitchFamily="49" charset="0"/>
                <a:cs typeface="Oracle Sans" panose="020B0503020204020204" pitchFamily="34" charset="0"/>
              </a:rPr>
              <a:t>            (CREATE INDEX emp_id_idx ON</a:t>
            </a:r>
            <a:br>
              <a:rPr lang="en-US" altLang="en-US" sz="2400" b="1" dirty="0">
                <a:latin typeface="Courier New" pitchFamily="49" charset="0"/>
                <a:cs typeface="Oracle Sans" panose="020B0503020204020204" pitchFamily="34" charset="0"/>
              </a:rPr>
            </a:br>
            <a:r>
              <a:rPr lang="en-US" altLang="en-US" sz="2400" b="1" dirty="0">
                <a:latin typeface="Courier New" pitchFamily="49" charset="0"/>
                <a:cs typeface="Oracle Sans" panose="020B0503020204020204" pitchFamily="34" charset="0"/>
              </a:rPr>
              <a:t>            NEW_EMP(employee_id)),</a:t>
            </a:r>
          </a:p>
          <a:p>
            <a:pPr>
              <a:lnSpc>
                <a:spcPct val="98000"/>
              </a:lnSpc>
              <a:tabLst>
                <a:tab pos="1800225" algn="l"/>
              </a:tabLst>
              <a:defRPr/>
            </a:pPr>
            <a:r>
              <a:rPr lang="en-US" altLang="en-US" sz="2400" b="1" dirty="0">
                <a:latin typeface="Courier New" pitchFamily="49" charset="0"/>
                <a:cs typeface="Oracle Sans" panose="020B0503020204020204" pitchFamily="34" charset="0"/>
              </a:rPr>
              <a:t>first_name  VARCHAR2(20),</a:t>
            </a:r>
            <a:br>
              <a:rPr lang="en-US" altLang="en-US" sz="2400" b="1" dirty="0">
                <a:latin typeface="Courier New" pitchFamily="49" charset="0"/>
                <a:cs typeface="Oracle Sans" panose="020B0503020204020204" pitchFamily="34" charset="0"/>
              </a:rPr>
            </a:br>
            <a:r>
              <a:rPr lang="en-US" altLang="en-US" sz="2400" b="1" dirty="0">
                <a:latin typeface="Courier New" pitchFamily="49" charset="0"/>
                <a:cs typeface="Oracle Sans" panose="020B0503020204020204" pitchFamily="34" charset="0"/>
              </a:rPr>
              <a:t>last_name   VARCHAR2(25));</a:t>
            </a:r>
          </a:p>
        </p:txBody>
      </p:sp>
      <p:sp>
        <p:nvSpPr>
          <p:cNvPr id="59397" name="Rectangle 2"/>
          <p:cNvSpPr>
            <a:spLocks noChangeArrowheads="1"/>
          </p:cNvSpPr>
          <p:nvPr/>
        </p:nvSpPr>
        <p:spPr bwMode="auto">
          <a:xfrm>
            <a:off x="8864674" y="6769895"/>
            <a:ext cx="3047207" cy="457200"/>
          </a:xfrm>
          <a:prstGeom prst="rect">
            <a:avLst/>
          </a:prstGeom>
          <a:solidFill>
            <a:srgbClr val="FFCCFF"/>
          </a:solidFill>
          <a:ln w="9525">
            <a:noFill/>
            <a:miter lim="800000"/>
            <a:headEnd/>
            <a:tailEnd/>
          </a:ln>
        </p:spPr>
        <p:txBody>
          <a:bodyPr wrap="none" lIns="135732" tIns="66675" rIns="135732" bIns="66675"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50000"/>
              </a:spcBef>
            </a:pPr>
            <a:endParaRPr lang="en-US" altLang="en-US" sz="3600" dirty="0">
              <a:latin typeface="Oracle Sans" panose="020B0503020204020204" pitchFamily="34" charset="0"/>
              <a:cs typeface="Oracle Sans" panose="020B0503020204020204" pitchFamily="34" charset="0"/>
            </a:endParaRPr>
          </a:p>
        </p:txBody>
      </p:sp>
      <p:sp>
        <p:nvSpPr>
          <p:cNvPr id="59398" name="Rectangle 3"/>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sz="5000" dirty="0">
                <a:latin typeface="Courier New" panose="02070309020205020404" pitchFamily="49" charset="0"/>
                <a:cs typeface="Courier New" panose="02070309020205020404" pitchFamily="49" charset="0"/>
              </a:rPr>
              <a:t>CREATE INDEX </a:t>
            </a:r>
            <a:r>
              <a:rPr lang="en-US" altLang="en-US" sz="5000" dirty="0">
                <a:latin typeface="+mj-lt"/>
                <a:cs typeface="Oracle Sans" panose="020B0503020204020204" pitchFamily="34" charset="0"/>
              </a:rPr>
              <a:t>with the </a:t>
            </a:r>
            <a:r>
              <a:rPr lang="en-US" altLang="en-US" sz="5000" dirty="0">
                <a:latin typeface="Courier New" panose="02070309020205020404" pitchFamily="49" charset="0"/>
                <a:cs typeface="Courier New" panose="02070309020205020404" pitchFamily="49" charset="0"/>
              </a:rPr>
              <a:t>CREATE TABLE </a:t>
            </a:r>
            <a:r>
              <a:rPr lang="en-US" altLang="en-US" sz="5000" dirty="0">
                <a:latin typeface="+mj-lt"/>
                <a:cs typeface="Oracle Sans" panose="020B0503020204020204" pitchFamily="34" charset="0"/>
              </a:rPr>
              <a:t>Statement</a:t>
            </a:r>
          </a:p>
        </p:txBody>
      </p:sp>
      <p:sp>
        <p:nvSpPr>
          <p:cNvPr id="59399" name="Rectangle 5"/>
          <p:cNvSpPr>
            <a:spLocks noChangeArrowheads="1"/>
          </p:cNvSpPr>
          <p:nvPr/>
        </p:nvSpPr>
        <p:spPr bwMode="auto">
          <a:xfrm>
            <a:off x="5233420" y="6674647"/>
            <a:ext cx="3148781" cy="411651"/>
          </a:xfrm>
          <a:prstGeom prst="rect">
            <a:avLst/>
          </a:prstGeom>
          <a:noFill/>
          <a:ln w="9525">
            <a:noFill/>
            <a:miter lim="800000"/>
            <a:headEnd/>
            <a:tailEnd/>
          </a:ln>
        </p:spPr>
        <p:txBody>
          <a:bodyPr wrap="square" lIns="135732" tIns="66675" rIns="135732" bIns="66675">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50000"/>
              </a:spcBef>
            </a:pPr>
            <a:r>
              <a:rPr lang="en-US" altLang="en-US" dirty="0">
                <a:solidFill>
                  <a:srgbClr val="000000"/>
                </a:solidFill>
                <a:latin typeface="Courier New" pitchFamily="49" charset="0"/>
                <a:cs typeface="Oracle Sans" panose="020B0503020204020204" pitchFamily="34" charset="0"/>
              </a:rPr>
              <a:t>                                         </a:t>
            </a:r>
          </a:p>
        </p:txBody>
      </p:sp>
      <p:sp>
        <p:nvSpPr>
          <p:cNvPr id="59400" name="Rectangle 6"/>
          <p:cNvSpPr>
            <a:spLocks noChangeArrowheads="1"/>
          </p:cNvSpPr>
          <p:nvPr/>
        </p:nvSpPr>
        <p:spPr bwMode="auto">
          <a:xfrm>
            <a:off x="8585347" y="6674647"/>
            <a:ext cx="3148781" cy="545306"/>
          </a:xfrm>
          <a:prstGeom prst="rect">
            <a:avLst/>
          </a:prstGeom>
          <a:noFill/>
          <a:ln w="9525">
            <a:no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eaLnBrk="1" hangingPunct="1"/>
            <a:endParaRPr lang="en-IN" altLang="en-US" dirty="0">
              <a:latin typeface="Oracle Sans" panose="020B0503020204020204" pitchFamily="34" charset="0"/>
              <a:cs typeface="Oracle Sans" panose="020B0503020204020204" pitchFamily="34" charset="0"/>
            </a:endParaRPr>
          </a:p>
        </p:txBody>
      </p:sp>
      <p:sp>
        <p:nvSpPr>
          <p:cNvPr id="59401" name="Rectangle 9"/>
          <p:cNvSpPr>
            <a:spLocks noChangeArrowheads="1"/>
          </p:cNvSpPr>
          <p:nvPr/>
        </p:nvSpPr>
        <p:spPr bwMode="gray">
          <a:xfrm>
            <a:off x="3560440" y="3237784"/>
            <a:ext cx="5943600" cy="1152128"/>
          </a:xfrm>
          <a:prstGeom prst="rect">
            <a:avLst/>
          </a:prstGeom>
          <a:noFill/>
          <a:ln w="28575">
            <a:solidFill>
              <a:schemeClr val="accent1"/>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eaLnBrk="1" hangingPunct="1"/>
            <a:endParaRPr lang="en-IN" altLang="en-US" dirty="0"/>
          </a:p>
        </p:txBody>
      </p:sp>
      <p:sp>
        <p:nvSpPr>
          <p:cNvPr id="13" name="Content Placeholder 2"/>
          <p:cNvSpPr txBox="1">
            <a:spLocks/>
          </p:cNvSpPr>
          <p:nvPr/>
        </p:nvSpPr>
        <p:spPr bwMode="gray">
          <a:xfrm>
            <a:off x="1295128" y="6297602"/>
            <a:ext cx="15211430" cy="1341762"/>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tIns="13716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nSpc>
                <a:spcPct val="98000"/>
              </a:lnSpc>
              <a:tabLst>
                <a:tab pos="1800225" algn="l"/>
              </a:tabLst>
              <a:defRPr/>
            </a:pPr>
            <a:r>
              <a:rPr lang="en-US" altLang="en-US" sz="2400" b="1" dirty="0">
                <a:latin typeface="Courier New" pitchFamily="49" charset="0"/>
                <a:cs typeface="Oracle Sans" panose="020B0503020204020204" pitchFamily="34" charset="0"/>
              </a:rPr>
              <a:t>SELECT INDEX_NAME, TABLE_NAME </a:t>
            </a:r>
            <a:br>
              <a:rPr lang="en-US" altLang="en-US" sz="2400" b="1" dirty="0">
                <a:latin typeface="Courier New" pitchFamily="49" charset="0"/>
                <a:cs typeface="Oracle Sans" panose="020B0503020204020204" pitchFamily="34" charset="0"/>
              </a:rPr>
            </a:br>
            <a:r>
              <a:rPr lang="en-US" altLang="en-US" sz="2400" b="1" dirty="0">
                <a:latin typeface="Courier New" pitchFamily="49" charset="0"/>
                <a:cs typeface="Oracle Sans" panose="020B0503020204020204" pitchFamily="34" charset="0"/>
              </a:rPr>
              <a:t>FROM   USER_INDEXES</a:t>
            </a:r>
            <a:br>
              <a:rPr lang="en-US" altLang="en-US" sz="2400" b="1" dirty="0">
                <a:latin typeface="Courier New" pitchFamily="49" charset="0"/>
                <a:cs typeface="Oracle Sans" panose="020B0503020204020204" pitchFamily="34" charset="0"/>
              </a:rPr>
            </a:br>
            <a:r>
              <a:rPr lang="en-US" altLang="en-US" sz="2400" b="1" dirty="0">
                <a:latin typeface="Courier New" pitchFamily="49" charset="0"/>
                <a:cs typeface="Oracle Sans" panose="020B0503020204020204" pitchFamily="34" charset="0"/>
              </a:rPr>
              <a:t>WHERE  TABLE_NAME = 'NEW_EMP';</a:t>
            </a:r>
          </a:p>
        </p:txBody>
      </p:sp>
      <p:pic>
        <p:nvPicPr>
          <p:cNvPr id="7170" name="Picture 2"/>
          <p:cNvPicPr>
            <a:picLocks noChangeAspect="1" noChangeArrowheads="1"/>
          </p:cNvPicPr>
          <p:nvPr/>
        </p:nvPicPr>
        <p:blipFill>
          <a:blip r:embed="rId4" cstate="print"/>
          <a:srcRect/>
          <a:stretch>
            <a:fillRect/>
          </a:stretch>
        </p:blipFill>
        <p:spPr bwMode="auto">
          <a:xfrm>
            <a:off x="1295128" y="5527955"/>
            <a:ext cx="2482850" cy="457200"/>
          </a:xfrm>
          <a:prstGeom prst="rect">
            <a:avLst/>
          </a:prstGeom>
          <a:noFill/>
          <a:ln w="9525">
            <a:noFill/>
            <a:miter lim="800000"/>
            <a:headEnd/>
            <a:tailEnd/>
          </a:ln>
        </p:spPr>
      </p:pic>
      <p:pic>
        <p:nvPicPr>
          <p:cNvPr id="7171" name="Picture 3"/>
          <p:cNvPicPr>
            <a:picLocks noChangeAspect="1" noChangeArrowheads="1"/>
          </p:cNvPicPr>
          <p:nvPr/>
        </p:nvPicPr>
        <p:blipFill>
          <a:blip r:embed="rId5" cstate="print"/>
          <a:srcRect/>
          <a:stretch>
            <a:fillRect/>
          </a:stretch>
        </p:blipFill>
        <p:spPr bwMode="auto">
          <a:xfrm>
            <a:off x="1295128" y="7951812"/>
            <a:ext cx="3200400" cy="735051"/>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12839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Objectives</a:t>
            </a:r>
          </a:p>
        </p:txBody>
      </p:sp>
      <p:sp>
        <p:nvSpPr>
          <p:cNvPr id="8195" name="Rectangle 7"/>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Oracle Sans" panose="020B0503020204020204" pitchFamily="34" charset="0"/>
                <a:cs typeface="Oracle Sans" panose="020B0503020204020204" pitchFamily="34" charset="0"/>
              </a:rPr>
              <a:t>After completing this lesson, you should be able to:</a:t>
            </a:r>
          </a:p>
          <a:p>
            <a:pPr lvl="1"/>
            <a:r>
              <a:rPr lang="en-US" altLang="en-US" dirty="0">
                <a:latin typeface="Oracle Sans" panose="020B0503020204020204" pitchFamily="34" charset="0"/>
                <a:cs typeface="Oracle Sans" panose="020B0503020204020204" pitchFamily="34" charset="0"/>
              </a:rPr>
              <a:t>Create, maintain, and use sequences</a:t>
            </a:r>
          </a:p>
          <a:p>
            <a:pPr lvl="1"/>
            <a:r>
              <a:rPr lang="en-US" altLang="en-US" dirty="0">
                <a:latin typeface="Oracle Sans" panose="020B0503020204020204" pitchFamily="34" charset="0"/>
                <a:cs typeface="Oracle Sans" panose="020B0503020204020204" pitchFamily="34" charset="0"/>
              </a:rPr>
              <a:t>Create private and public synonyms</a:t>
            </a:r>
          </a:p>
          <a:p>
            <a:pPr lvl="1"/>
            <a:r>
              <a:rPr lang="en-US" altLang="en-US" dirty="0">
                <a:latin typeface="Oracle Sans" panose="020B0503020204020204" pitchFamily="34" charset="0"/>
                <a:cs typeface="Oracle Sans" panose="020B0503020204020204" pitchFamily="34" charset="0"/>
              </a:rPr>
              <a:t>Create and maintain indexes</a:t>
            </a:r>
          </a:p>
          <a:p>
            <a:pPr lvl="1"/>
            <a:r>
              <a:rPr lang="en-US" altLang="en-US" dirty="0">
                <a:latin typeface="Oracle Sans" panose="020B0503020204020204" pitchFamily="34" charset="0"/>
                <a:cs typeface="Oracle Sans" panose="020B0503020204020204" pitchFamily="34" charset="0"/>
              </a:rPr>
              <a:t>Query various data dictionary views to find information for sequences, synonyms, and indexes</a:t>
            </a:r>
          </a:p>
        </p:txBody>
      </p:sp>
    </p:spTree>
    <p:custDataLst>
      <p:tags r:id="rId1"/>
    </p:custDataLst>
    <p:extLst>
      <p:ext uri="{BB962C8B-B14F-4D97-AF65-F5344CB8AC3E}">
        <p14:creationId xmlns:p14="http://schemas.microsoft.com/office/powerpoint/2010/main" val="2628915373"/>
      </p:ext>
    </p:extLst>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1DFCE7D-5BFF-40E0-8678-C7F095D79132}"/>
              </a:ext>
            </a:extLst>
          </p:cNvPr>
          <p:cNvSpPr>
            <a:spLocks noGrp="1"/>
          </p:cNvSpPr>
          <p:nvPr>
            <p:ph type="title"/>
          </p:nvPr>
        </p:nvSpPr>
        <p:spPr/>
        <p:txBody>
          <a:bodyPr/>
          <a:lstStyle/>
          <a:p>
            <a:endParaRPr lang="en-IN"/>
          </a:p>
        </p:txBody>
      </p:sp>
    </p:spTree>
    <p:custDataLst>
      <p:tags r:id="rId1"/>
    </p:custDataLst>
    <p:extLst>
      <p:ext uri="{BB962C8B-B14F-4D97-AF65-F5344CB8AC3E}">
        <p14:creationId xmlns:p14="http://schemas.microsoft.com/office/powerpoint/2010/main" val="302302430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Function-Based Indexes</a:t>
            </a:r>
          </a:p>
        </p:txBody>
      </p:sp>
      <p:sp>
        <p:nvSpPr>
          <p:cNvPr id="63491" name="Rectangle 4"/>
          <p:cNvSpPr>
            <a:spLocks noGrp="1" noChangeArrowheads="1"/>
          </p:cNvSpPr>
          <p:nvPr>
            <p:ph idx="1"/>
          </p:nvPr>
        </p:nvSpPr>
        <p:spPr>
          <a:xfrm>
            <a:off x="933451" y="2272710"/>
            <a:ext cx="16421100" cy="1634354"/>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altLang="en-US" dirty="0">
                <a:latin typeface="Oracle Sans" panose="020B0503020204020204" pitchFamily="34" charset="0"/>
                <a:cs typeface="Oracle Sans" panose="020B0503020204020204" pitchFamily="34" charset="0"/>
              </a:rPr>
              <a:t>A function-based index is based on expressions. </a:t>
            </a:r>
          </a:p>
          <a:p>
            <a:pPr lvl="1"/>
            <a:r>
              <a:rPr lang="en-US" altLang="en-US" dirty="0">
                <a:latin typeface="Oracle Sans" panose="020B0503020204020204" pitchFamily="34" charset="0"/>
                <a:cs typeface="Oracle Sans" panose="020B0503020204020204" pitchFamily="34" charset="0"/>
              </a:rPr>
              <a:t>The index expression is built from table columns, constants, SQL functions, and </a:t>
            </a:r>
            <a:br>
              <a:rPr lang="en-US" altLang="en-US" dirty="0">
                <a:latin typeface="Oracle Sans" panose="020B0503020204020204" pitchFamily="34" charset="0"/>
                <a:cs typeface="Oracle Sans" panose="020B0503020204020204" pitchFamily="34" charset="0"/>
              </a:rPr>
            </a:br>
            <a:r>
              <a:rPr lang="en-US" altLang="en-US" dirty="0">
                <a:latin typeface="Oracle Sans" panose="020B0503020204020204" pitchFamily="34" charset="0"/>
                <a:cs typeface="Oracle Sans" panose="020B0503020204020204" pitchFamily="34" charset="0"/>
              </a:rPr>
              <a:t>user-defined functions.</a:t>
            </a:r>
          </a:p>
        </p:txBody>
      </p:sp>
      <p:sp>
        <p:nvSpPr>
          <p:cNvPr id="10" name="Content Placeholder 2"/>
          <p:cNvSpPr txBox="1">
            <a:spLocks/>
          </p:cNvSpPr>
          <p:nvPr/>
        </p:nvSpPr>
        <p:spPr bwMode="gray">
          <a:xfrm>
            <a:off x="1295128" y="4159836"/>
            <a:ext cx="15210638" cy="1341762"/>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tIns="13716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nSpc>
                <a:spcPct val="98000"/>
              </a:lnSpc>
              <a:tabLst>
                <a:tab pos="1800225" algn="l"/>
              </a:tabLst>
              <a:defRPr/>
            </a:pPr>
            <a:r>
              <a:rPr lang="en-US" altLang="en-US" sz="2400" b="1" dirty="0">
                <a:latin typeface="Courier New" pitchFamily="49" charset="0"/>
                <a:cs typeface="Oracle Sans" panose="020B0503020204020204" pitchFamily="34" charset="0"/>
              </a:rPr>
              <a:t>CREATE INDEX upper_dept_name_idx</a:t>
            </a:r>
          </a:p>
          <a:p>
            <a:pPr>
              <a:lnSpc>
                <a:spcPct val="98000"/>
              </a:lnSpc>
              <a:tabLst>
                <a:tab pos="1800225" algn="l"/>
              </a:tabLst>
              <a:defRPr/>
            </a:pPr>
            <a:r>
              <a:rPr lang="en-US" altLang="en-US" sz="2400" b="1" dirty="0">
                <a:latin typeface="Courier New" pitchFamily="49" charset="0"/>
                <a:cs typeface="Oracle Sans" panose="020B0503020204020204" pitchFamily="34" charset="0"/>
              </a:rPr>
              <a:t>ON dept2(UPPER(department_name));</a:t>
            </a:r>
            <a:br>
              <a:rPr lang="en-US" altLang="en-US" sz="2400" b="1" dirty="0">
                <a:latin typeface="Courier New" pitchFamily="49" charset="0"/>
                <a:cs typeface="Oracle Sans" panose="020B0503020204020204" pitchFamily="34" charset="0"/>
              </a:rPr>
            </a:br>
            <a:endParaRPr lang="en-US" altLang="en-US" sz="2400" b="1" dirty="0">
              <a:latin typeface="Courier New" pitchFamily="49" charset="0"/>
              <a:cs typeface="Oracle Sans" panose="020B0503020204020204" pitchFamily="34" charset="0"/>
            </a:endParaRPr>
          </a:p>
        </p:txBody>
      </p:sp>
      <p:pic>
        <p:nvPicPr>
          <p:cNvPr id="63494" name="Picture 8"/>
          <p:cNvPicPr>
            <a:picLocks noChangeAspect="1" noChangeArrowheads="1"/>
          </p:cNvPicPr>
          <p:nvPr/>
        </p:nvPicPr>
        <p:blipFill>
          <a:blip r:embed="rId4" cstate="print"/>
          <a:stretch>
            <a:fillRect/>
          </a:stretch>
        </p:blipFill>
        <p:spPr bwMode="auto">
          <a:xfrm>
            <a:off x="1295128" y="8303209"/>
            <a:ext cx="7142858" cy="628572"/>
          </a:xfrm>
          <a:prstGeom prst="rect">
            <a:avLst/>
          </a:prstGeom>
          <a:noFill/>
          <a:ln w="28575">
            <a:noFill/>
            <a:miter lim="800000"/>
            <a:headEnd type="none" w="sm" len="sm"/>
            <a:tailEnd type="none" w="sm" len="sm"/>
          </a:ln>
        </p:spPr>
      </p:pic>
      <p:sp>
        <p:nvSpPr>
          <p:cNvPr id="9" name="Content Placeholder 2"/>
          <p:cNvSpPr txBox="1">
            <a:spLocks/>
          </p:cNvSpPr>
          <p:nvPr/>
        </p:nvSpPr>
        <p:spPr bwMode="gray">
          <a:xfrm>
            <a:off x="1295128" y="6663789"/>
            <a:ext cx="15211430" cy="1341762"/>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tIns="13716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nSpc>
                <a:spcPct val="98000"/>
              </a:lnSpc>
              <a:tabLst>
                <a:tab pos="1800225" algn="l"/>
              </a:tabLst>
              <a:defRPr/>
            </a:pPr>
            <a:r>
              <a:rPr lang="en-US" altLang="en-US" sz="2400" b="1" dirty="0">
                <a:latin typeface="Courier New" pitchFamily="49" charset="0"/>
                <a:cs typeface="Oracle Sans" panose="020B0503020204020204" pitchFamily="34" charset="0"/>
              </a:rPr>
              <a:t>SELECT *</a:t>
            </a:r>
          </a:p>
          <a:p>
            <a:pPr>
              <a:lnSpc>
                <a:spcPct val="98000"/>
              </a:lnSpc>
              <a:tabLst>
                <a:tab pos="1800225" algn="l"/>
              </a:tabLst>
              <a:defRPr/>
            </a:pPr>
            <a:r>
              <a:rPr lang="en-US" altLang="en-US" sz="2400" b="1" dirty="0">
                <a:latin typeface="Courier New" pitchFamily="49" charset="0"/>
                <a:cs typeface="Oracle Sans" panose="020B0503020204020204" pitchFamily="34" charset="0"/>
              </a:rPr>
              <a:t>FROM   dept2</a:t>
            </a:r>
          </a:p>
          <a:p>
            <a:pPr>
              <a:lnSpc>
                <a:spcPct val="98000"/>
              </a:lnSpc>
              <a:tabLst>
                <a:tab pos="1800225" algn="l"/>
              </a:tabLst>
              <a:defRPr/>
            </a:pPr>
            <a:r>
              <a:rPr lang="en-US" altLang="en-US" sz="2400" b="1" dirty="0">
                <a:latin typeface="Courier New" pitchFamily="49" charset="0"/>
                <a:cs typeface="Oracle Sans" panose="020B0503020204020204" pitchFamily="34" charset="0"/>
              </a:rPr>
              <a:t>WHERE  UPPER(department_name) = 'SALES';</a:t>
            </a:r>
          </a:p>
        </p:txBody>
      </p:sp>
      <p:sp>
        <p:nvSpPr>
          <p:cNvPr id="11" name="Rectangle 10"/>
          <p:cNvSpPr/>
          <p:nvPr/>
        </p:nvSpPr>
        <p:spPr bwMode="auto">
          <a:xfrm>
            <a:off x="1295128" y="4279404"/>
            <a:ext cx="7315200" cy="1028700"/>
          </a:xfrm>
          <a:prstGeom prst="rect">
            <a:avLst/>
          </a:prstGeom>
          <a:noFill/>
          <a:ln w="28575" cap="flat" cmpd="sng" algn="ctr">
            <a:solidFill>
              <a:schemeClr val="accent1"/>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pic>
        <p:nvPicPr>
          <p:cNvPr id="8194" name="Picture 2"/>
          <p:cNvPicPr>
            <a:picLocks noChangeAspect="1" noChangeArrowheads="1"/>
          </p:cNvPicPr>
          <p:nvPr/>
        </p:nvPicPr>
        <p:blipFill>
          <a:blip r:embed="rId5" cstate="print"/>
          <a:srcRect/>
          <a:stretch>
            <a:fillRect/>
          </a:stretch>
        </p:blipFill>
        <p:spPr bwMode="auto">
          <a:xfrm>
            <a:off x="1295128" y="5799257"/>
            <a:ext cx="3886200" cy="566873"/>
          </a:xfrm>
          <a:prstGeom prst="rect">
            <a:avLst/>
          </a:prstGeom>
          <a:noFill/>
          <a:ln w="9525">
            <a:noFill/>
            <a:miter lim="800000"/>
            <a:headEnd/>
            <a:tailEnd/>
          </a:ln>
        </p:spPr>
      </p:pic>
      <p:cxnSp>
        <p:nvCxnSpPr>
          <p:cNvPr id="3" name="Straight Arrow Connector 2"/>
          <p:cNvCxnSpPr>
            <a:stCxn id="63494" idx="3"/>
          </p:cNvCxnSpPr>
          <p:nvPr/>
        </p:nvCxnSpPr>
        <p:spPr bwMode="auto">
          <a:xfrm>
            <a:off x="8437986" y="8617495"/>
            <a:ext cx="1122777" cy="39"/>
          </a:xfrm>
          <a:prstGeom prst="straightConnector1">
            <a:avLst/>
          </a:prstGeom>
          <a:noFill/>
          <a:ln w="28575" cap="flat" cmpd="sng" algn="ctr">
            <a:solidFill>
              <a:schemeClr val="accent4"/>
            </a:solidFill>
            <a:prstDash val="solid"/>
            <a:round/>
            <a:headEnd type="none" w="sm" len="sm"/>
            <a:tailEnd type="triangle" w="lg" len="lg"/>
          </a:ln>
          <a:effectLst/>
        </p:spPr>
      </p:cxnSp>
      <p:grpSp>
        <p:nvGrpSpPr>
          <p:cNvPr id="5" name="Group 4">
            <a:extLst>
              <a:ext uri="{FF2B5EF4-FFF2-40B4-BE49-F238E27FC236}">
                <a16:creationId xmlns="" xmlns:a16="http://schemas.microsoft.com/office/drawing/2014/main" id="{B4643FDE-6E36-4E4C-8781-26183AAC6D72}"/>
              </a:ext>
            </a:extLst>
          </p:cNvPr>
          <p:cNvGrpSpPr/>
          <p:nvPr/>
        </p:nvGrpSpPr>
        <p:grpSpPr>
          <a:xfrm>
            <a:off x="9573701" y="8095828"/>
            <a:ext cx="5834995" cy="1226099"/>
            <a:chOff x="9573701" y="8095828"/>
            <a:chExt cx="5834995" cy="1226099"/>
          </a:xfrm>
        </p:grpSpPr>
        <p:sp>
          <p:nvSpPr>
            <p:cNvPr id="15" name="Rounded Rectangle 14"/>
            <p:cNvSpPr/>
            <p:nvPr/>
          </p:nvSpPr>
          <p:spPr bwMode="auto">
            <a:xfrm>
              <a:off x="9573701" y="8095828"/>
              <a:ext cx="5474956" cy="1226099"/>
            </a:xfrm>
            <a:prstGeom prst="roundRect">
              <a:avLst/>
            </a:prstGeom>
            <a:solidFill>
              <a:srgbClr val="FFEBEB"/>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16" name="TextBox 15">
              <a:extLst>
                <a:ext uri="{FF2B5EF4-FFF2-40B4-BE49-F238E27FC236}">
                  <a16:creationId xmlns="" xmlns:a16="http://schemas.microsoft.com/office/drawing/2014/main" id="{90FDD963-6D95-4C25-8FD8-E2FC63496BB6}"/>
                </a:ext>
              </a:extLst>
            </p:cNvPr>
            <p:cNvSpPr txBox="1"/>
            <p:nvPr/>
          </p:nvSpPr>
          <p:spPr>
            <a:xfrm>
              <a:off x="9807996" y="8210916"/>
              <a:ext cx="5372100" cy="461665"/>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400" dirty="0">
                  <a:latin typeface="Courier New" panose="02070309020205020404" pitchFamily="49" charset="0"/>
                  <a:cs typeface="Courier New" panose="02070309020205020404" pitchFamily="49" charset="0"/>
                </a:rPr>
                <a:t>1</a:t>
              </a:r>
              <a:r>
                <a:rPr lang="en-US" sz="2400" dirty="0">
                  <a:latin typeface="+mn-lt"/>
                  <a:cs typeface="Oracle Sans" panose="020B0503020204020204" pitchFamily="34" charset="0"/>
                </a:rPr>
                <a:t> row fetched in </a:t>
              </a:r>
              <a:r>
                <a:rPr lang="en-US" sz="2400" dirty="0">
                  <a:latin typeface="Courier New" panose="02070309020205020404" pitchFamily="49" charset="0"/>
                  <a:cs typeface="Courier New" panose="02070309020205020404" pitchFamily="49" charset="0"/>
                </a:rPr>
                <a:t>0.012</a:t>
              </a:r>
              <a:r>
                <a:rPr lang="en-US" sz="2400" dirty="0">
                  <a:latin typeface="+mn-lt"/>
                  <a:cs typeface="Oracle Sans" panose="020B0503020204020204" pitchFamily="34" charset="0"/>
                </a:rPr>
                <a:t> seconds</a:t>
              </a:r>
            </a:p>
          </p:txBody>
        </p:sp>
        <p:sp>
          <p:nvSpPr>
            <p:cNvPr id="18" name="TextBox 17">
              <a:extLst>
                <a:ext uri="{FF2B5EF4-FFF2-40B4-BE49-F238E27FC236}">
                  <a16:creationId xmlns="" xmlns:a16="http://schemas.microsoft.com/office/drawing/2014/main" id="{419AD1DB-B830-42BF-B76B-0DD2949C726B}"/>
                </a:ext>
              </a:extLst>
            </p:cNvPr>
            <p:cNvSpPr txBox="1"/>
            <p:nvPr/>
          </p:nvSpPr>
          <p:spPr>
            <a:xfrm>
              <a:off x="9807996" y="8668116"/>
              <a:ext cx="5600700" cy="461665"/>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400" dirty="0">
                  <a:latin typeface="+mn-lt"/>
                  <a:cs typeface="Oracle Sans" panose="020B0503020204020204" pitchFamily="34" charset="0"/>
                </a:rPr>
                <a:t>*Note: The time may differ for you. </a:t>
              </a:r>
            </a:p>
          </p:txBody>
        </p:sp>
      </p:grpSp>
    </p:spTree>
    <p:custDataLst>
      <p:tags r:id="rId1"/>
    </p:custDataLst>
    <p:extLst>
      <p:ext uri="{BB962C8B-B14F-4D97-AF65-F5344CB8AC3E}">
        <p14:creationId xmlns:p14="http://schemas.microsoft.com/office/powerpoint/2010/main" val="112949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16200000" flipV="1">
            <a:off x="14631415" y="4798525"/>
            <a:ext cx="1747838" cy="5567363"/>
          </a:xfrm>
          <a:prstGeom prst="rect">
            <a:avLst/>
          </a:prstGeom>
          <a:gradFill flip="none" rotWithShape="1">
            <a:gsLst>
              <a:gs pos="0">
                <a:srgbClr val="DCE3E4"/>
              </a:gs>
              <a:gs pos="5000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defRPr/>
            </a:pPr>
            <a:endParaRPr lang="en-US" dirty="0">
              <a:latin typeface="Oracle Sans" panose="020B0503020204020204" pitchFamily="34" charset="0"/>
              <a:cs typeface="Oracle Sans" panose="020B0503020204020204" pitchFamily="34" charset="0"/>
            </a:endParaRPr>
          </a:p>
        </p:txBody>
      </p:sp>
      <p:sp>
        <p:nvSpPr>
          <p:cNvPr id="7" name="Oval 6"/>
          <p:cNvSpPr>
            <a:spLocks noChangeAspect="1"/>
          </p:cNvSpPr>
          <p:nvPr/>
        </p:nvSpPr>
        <p:spPr bwMode="auto">
          <a:xfrm>
            <a:off x="14129918" y="6140004"/>
            <a:ext cx="2887335" cy="2884404"/>
          </a:xfrm>
          <a:prstGeom prst="ellipse">
            <a:avLst/>
          </a:prstGeom>
          <a:solidFill>
            <a:schemeClr val="bg1"/>
          </a:solidFill>
          <a:ln w="50800" cap="flat" cmpd="sng" algn="ctr">
            <a:solidFill>
              <a:srgbClr val="F1E8F8"/>
            </a:solidFill>
            <a:prstDash val="solid"/>
            <a:round/>
            <a:headEnd type="none" w="sm" len="sm"/>
            <a:tailEnd type="none" w="sm" len="sm"/>
          </a:ln>
          <a:effectLst>
            <a:glow rad="63500">
              <a:srgbClr val="00B0F0">
                <a:alpha val="40000"/>
              </a:srgbClr>
            </a:glow>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65538" name="Title 2"/>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sz="5000" dirty="0">
                <a:latin typeface="+mj-lt"/>
                <a:cs typeface="Oracle Sans" panose="020B0503020204020204" pitchFamily="34" charset="0"/>
              </a:rPr>
              <a:t>Creating Multiple Indexes on the Same Set of Columns</a:t>
            </a:r>
          </a:p>
        </p:txBody>
      </p:sp>
      <p:sp>
        <p:nvSpPr>
          <p:cNvPr id="65539" name="Content Placeholder 3"/>
          <p:cNvSpPr>
            <a:spLocks noGrp="1"/>
          </p:cNvSpPr>
          <p:nvPr>
            <p:ph idx="1"/>
          </p:nvPr>
        </p:nvSpPr>
        <p:spPr>
          <a:xfrm>
            <a:off x="933451" y="2272710"/>
            <a:ext cx="16421100" cy="2192969"/>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Oracle Sans" panose="020B0503020204020204" pitchFamily="34" charset="0"/>
                <a:cs typeface="Oracle Sans" panose="020B0503020204020204" pitchFamily="34" charset="0"/>
              </a:rPr>
              <a:t>You can create multiple indexes on the same set of columns if:</a:t>
            </a:r>
          </a:p>
          <a:p>
            <a:pPr lvl="1"/>
            <a:r>
              <a:rPr lang="en-US" altLang="en-US" dirty="0">
                <a:latin typeface="Oracle Sans" panose="020B0503020204020204" pitchFamily="34" charset="0"/>
                <a:cs typeface="Oracle Sans" panose="020B0503020204020204" pitchFamily="34" charset="0"/>
              </a:rPr>
              <a:t>The indexes are of different types</a:t>
            </a:r>
          </a:p>
          <a:p>
            <a:pPr lvl="1"/>
            <a:r>
              <a:rPr lang="en-US" altLang="en-US" dirty="0">
                <a:latin typeface="Oracle Sans" panose="020B0503020204020204" pitchFamily="34" charset="0"/>
                <a:cs typeface="Oracle Sans" panose="020B0503020204020204" pitchFamily="34" charset="0"/>
              </a:rPr>
              <a:t>The indexes uses different partitioning</a:t>
            </a:r>
          </a:p>
          <a:p>
            <a:pPr lvl="1"/>
            <a:r>
              <a:rPr lang="en-US" altLang="en-US" dirty="0">
                <a:latin typeface="Oracle Sans" panose="020B0503020204020204" pitchFamily="34" charset="0"/>
                <a:cs typeface="Oracle Sans" panose="020B0503020204020204" pitchFamily="34" charset="0"/>
              </a:rPr>
              <a:t>The indexes have different uniqueness properties</a:t>
            </a:r>
          </a:p>
        </p:txBody>
      </p:sp>
      <p:pic>
        <p:nvPicPr>
          <p:cNvPr id="65540" name="Picture 5" descr="cnt204576.gif"/>
          <p:cNvPicPr>
            <a:picLocks noChangeAspect="1"/>
          </p:cNvPicPr>
          <p:nvPr/>
        </p:nvPicPr>
        <p:blipFill>
          <a:blip r:embed="rId4" cstate="print"/>
          <a:stretch>
            <a:fillRect/>
          </a:stretch>
        </p:blipFill>
        <p:spPr bwMode="auto">
          <a:xfrm>
            <a:off x="14498694" y="6822704"/>
            <a:ext cx="2013278" cy="1519001"/>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180539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2" name="Title 1"/>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sz="4400" dirty="0">
                <a:latin typeface="+mj-lt"/>
                <a:cs typeface="Oracle Sans" panose="020B0503020204020204" pitchFamily="34" charset="0"/>
              </a:rPr>
              <a:t>Creating Multiple Indexes on the Same Set of Columns: Example</a:t>
            </a:r>
          </a:p>
        </p:txBody>
      </p:sp>
      <p:grpSp>
        <p:nvGrpSpPr>
          <p:cNvPr id="5" name="Group 4">
            <a:extLst>
              <a:ext uri="{FF2B5EF4-FFF2-40B4-BE49-F238E27FC236}">
                <a16:creationId xmlns="" xmlns:a16="http://schemas.microsoft.com/office/drawing/2014/main" id="{53194370-02AE-49A2-AA23-B618A57EF71F}"/>
              </a:ext>
            </a:extLst>
          </p:cNvPr>
          <p:cNvGrpSpPr/>
          <p:nvPr/>
        </p:nvGrpSpPr>
        <p:grpSpPr>
          <a:xfrm>
            <a:off x="1295128" y="2403664"/>
            <a:ext cx="15211430" cy="1731724"/>
            <a:chOff x="1221265" y="2171702"/>
            <a:chExt cx="15211430" cy="1731724"/>
          </a:xfrm>
        </p:grpSpPr>
        <p:sp>
          <p:nvSpPr>
            <p:cNvPr id="12" name="Content Placeholder 2"/>
            <p:cNvSpPr txBox="1">
              <a:spLocks/>
            </p:cNvSpPr>
            <p:nvPr/>
          </p:nvSpPr>
          <p:spPr bwMode="gray">
            <a:xfrm>
              <a:off x="1221265" y="2171702"/>
              <a:ext cx="15211430" cy="1731724"/>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tIns="13716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nSpc>
                  <a:spcPct val="98000"/>
                </a:lnSpc>
                <a:tabLst>
                  <a:tab pos="1800225" algn="l"/>
                </a:tabLst>
                <a:defRPr/>
              </a:pPr>
              <a:r>
                <a:rPr lang="en-US" altLang="en-US" sz="2400" b="1" dirty="0">
                  <a:latin typeface="Courier New" pitchFamily="49" charset="0"/>
                  <a:cs typeface="Oracle Sans" panose="020B0503020204020204" pitchFamily="34" charset="0"/>
                </a:rPr>
                <a:t>CREATE INDEX emp_id_name_ix1 </a:t>
              </a:r>
            </a:p>
            <a:p>
              <a:pPr>
                <a:lnSpc>
                  <a:spcPct val="98000"/>
                </a:lnSpc>
                <a:tabLst>
                  <a:tab pos="1800225" algn="l"/>
                </a:tabLst>
                <a:defRPr/>
              </a:pPr>
              <a:r>
                <a:rPr lang="en-US" altLang="en-US" sz="2400" b="1" dirty="0">
                  <a:latin typeface="Courier New" pitchFamily="49" charset="0"/>
                  <a:cs typeface="Oracle Sans" panose="020B0503020204020204" pitchFamily="34" charset="0"/>
                </a:rPr>
                <a:t>ON employees(employee_id, </a:t>
              </a:r>
              <a:r>
                <a:rPr lang="en-US" altLang="en-US" sz="2400" b="1" dirty="0" err="1">
                  <a:latin typeface="Courier New" pitchFamily="49" charset="0"/>
                  <a:cs typeface="Oracle Sans" panose="020B0503020204020204" pitchFamily="34" charset="0"/>
                </a:rPr>
                <a:t>first_name</a:t>
              </a:r>
              <a:r>
                <a:rPr lang="en-US" altLang="en-US" sz="2400" b="1" dirty="0">
                  <a:latin typeface="Courier New" pitchFamily="49" charset="0"/>
                  <a:cs typeface="Oracle Sans" panose="020B0503020204020204" pitchFamily="34" charset="0"/>
                </a:rPr>
                <a:t>);</a:t>
              </a:r>
            </a:p>
            <a:p>
              <a:pPr>
                <a:lnSpc>
                  <a:spcPct val="98000"/>
                </a:lnSpc>
                <a:tabLst>
                  <a:tab pos="1800225" algn="l"/>
                </a:tabLst>
                <a:defRPr/>
              </a:pPr>
              <a:endParaRPr lang="en-US" altLang="en-US" sz="2400" b="1" dirty="0">
                <a:latin typeface="Courier New" pitchFamily="49" charset="0"/>
                <a:cs typeface="Oracle Sans" panose="020B0503020204020204" pitchFamily="34" charset="0"/>
              </a:endParaRPr>
            </a:p>
            <a:p>
              <a:pPr>
                <a:lnSpc>
                  <a:spcPct val="98000"/>
                </a:lnSpc>
                <a:tabLst>
                  <a:tab pos="1800225" algn="l"/>
                </a:tabLst>
                <a:defRPr/>
              </a:pPr>
              <a:endParaRPr lang="en-US" altLang="en-US" sz="2400" b="1" dirty="0">
                <a:latin typeface="Courier New" pitchFamily="49" charset="0"/>
                <a:cs typeface="Oracle Sans" panose="020B0503020204020204" pitchFamily="34" charset="0"/>
              </a:endParaRPr>
            </a:p>
          </p:txBody>
        </p:sp>
        <p:sp>
          <p:nvSpPr>
            <p:cNvPr id="67597" name="Rectangle 11"/>
            <p:cNvSpPr>
              <a:spLocks noChangeArrowheads="1"/>
            </p:cNvSpPr>
            <p:nvPr/>
          </p:nvSpPr>
          <p:spPr bwMode="auto">
            <a:xfrm>
              <a:off x="2591272" y="2341085"/>
              <a:ext cx="4176464" cy="385132"/>
            </a:xfrm>
            <a:prstGeom prst="rect">
              <a:avLst/>
            </a:prstGeom>
            <a:noFill/>
            <a:ln w="28575" algn="ctr">
              <a:solidFill>
                <a:schemeClr val="accent1"/>
              </a:solidFill>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eaLnBrk="1" hangingPunct="1"/>
              <a:endParaRPr lang="en-US" altLang="en-US" dirty="0">
                <a:latin typeface="Oracle Sans" panose="020B0503020204020204" pitchFamily="34" charset="0"/>
                <a:cs typeface="Oracle Sans" panose="020B0503020204020204" pitchFamily="34" charset="0"/>
              </a:endParaRPr>
            </a:p>
          </p:txBody>
        </p:sp>
        <p:pic>
          <p:nvPicPr>
            <p:cNvPr id="9218" name="Picture 2"/>
            <p:cNvPicPr>
              <a:picLocks noChangeAspect="1" noChangeArrowheads="1"/>
            </p:cNvPicPr>
            <p:nvPr/>
          </p:nvPicPr>
          <p:blipFill>
            <a:blip r:embed="rId4" cstate="print"/>
            <a:srcRect/>
            <a:stretch>
              <a:fillRect/>
            </a:stretch>
          </p:blipFill>
          <p:spPr bwMode="auto">
            <a:xfrm>
              <a:off x="1485899" y="3200400"/>
              <a:ext cx="3855816" cy="571500"/>
            </a:xfrm>
            <a:prstGeom prst="rect">
              <a:avLst/>
            </a:prstGeom>
            <a:noFill/>
            <a:ln w="9525">
              <a:noFill/>
              <a:miter lim="800000"/>
              <a:headEnd/>
              <a:tailEnd/>
            </a:ln>
          </p:spPr>
        </p:pic>
        <p:sp>
          <p:nvSpPr>
            <p:cNvPr id="15" name="Oval 33"/>
            <p:cNvSpPr>
              <a:spLocks noChangeAspect="1" noChangeArrowheads="1"/>
            </p:cNvSpPr>
            <p:nvPr/>
          </p:nvSpPr>
          <p:spPr bwMode="auto">
            <a:xfrm>
              <a:off x="15087600" y="2692520"/>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1</a:t>
              </a:r>
            </a:p>
          </p:txBody>
        </p:sp>
      </p:grpSp>
      <p:grpSp>
        <p:nvGrpSpPr>
          <p:cNvPr id="4" name="Group 3">
            <a:extLst>
              <a:ext uri="{FF2B5EF4-FFF2-40B4-BE49-F238E27FC236}">
                <a16:creationId xmlns="" xmlns:a16="http://schemas.microsoft.com/office/drawing/2014/main" id="{1F2135DC-50B3-415C-8D5E-2679A05821C6}"/>
              </a:ext>
            </a:extLst>
          </p:cNvPr>
          <p:cNvGrpSpPr/>
          <p:nvPr/>
        </p:nvGrpSpPr>
        <p:grpSpPr>
          <a:xfrm>
            <a:off x="1295128" y="4724647"/>
            <a:ext cx="15211430" cy="1341762"/>
            <a:chOff x="1221265" y="4914899"/>
            <a:chExt cx="15211430" cy="1341762"/>
          </a:xfrm>
        </p:grpSpPr>
        <p:sp>
          <p:nvSpPr>
            <p:cNvPr id="13" name="Content Placeholder 2"/>
            <p:cNvSpPr txBox="1">
              <a:spLocks/>
            </p:cNvSpPr>
            <p:nvPr/>
          </p:nvSpPr>
          <p:spPr bwMode="gray">
            <a:xfrm>
              <a:off x="1221265" y="4914899"/>
              <a:ext cx="15211430" cy="1341762"/>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tIns="13716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nSpc>
                  <a:spcPct val="98000"/>
                </a:lnSpc>
                <a:tabLst>
                  <a:tab pos="1800225" algn="l"/>
                </a:tabLst>
                <a:defRPr/>
              </a:pPr>
              <a:r>
                <a:rPr lang="en-US" altLang="en-US" sz="2400" b="1" dirty="0">
                  <a:latin typeface="Courier New" pitchFamily="49" charset="0"/>
                  <a:cs typeface="Oracle Sans" panose="020B0503020204020204" pitchFamily="34" charset="0"/>
                </a:rPr>
                <a:t>ALTER INDEX emp_id_name_ix1 INVISIBLE;</a:t>
              </a:r>
            </a:p>
            <a:p>
              <a:pPr>
                <a:lnSpc>
                  <a:spcPct val="98000"/>
                </a:lnSpc>
                <a:tabLst>
                  <a:tab pos="1800225" algn="l"/>
                </a:tabLst>
                <a:defRPr/>
              </a:pPr>
              <a:endParaRPr lang="en-US" altLang="en-US" sz="2400" b="1" dirty="0">
                <a:latin typeface="Courier New" pitchFamily="49" charset="0"/>
                <a:cs typeface="Oracle Sans" panose="020B0503020204020204" pitchFamily="34" charset="0"/>
              </a:endParaRPr>
            </a:p>
            <a:p>
              <a:pPr>
                <a:lnSpc>
                  <a:spcPct val="98000"/>
                </a:lnSpc>
                <a:tabLst>
                  <a:tab pos="1800225" algn="l"/>
                </a:tabLst>
                <a:defRPr/>
              </a:pPr>
              <a:endParaRPr lang="en-US" altLang="en-US" sz="2400" b="1" dirty="0">
                <a:latin typeface="Courier New" pitchFamily="49" charset="0"/>
                <a:cs typeface="Oracle Sans" panose="020B0503020204020204" pitchFamily="34" charset="0"/>
              </a:endParaRPr>
            </a:p>
          </p:txBody>
        </p:sp>
        <p:sp>
          <p:nvSpPr>
            <p:cNvPr id="67601" name="Rectangle 9"/>
            <p:cNvSpPr>
              <a:spLocks noChangeArrowheads="1"/>
            </p:cNvSpPr>
            <p:nvPr/>
          </p:nvSpPr>
          <p:spPr bwMode="auto">
            <a:xfrm>
              <a:off x="6335688" y="5043890"/>
              <a:ext cx="2286000" cy="457200"/>
            </a:xfrm>
            <a:prstGeom prst="rect">
              <a:avLst/>
            </a:prstGeom>
            <a:noFill/>
            <a:ln w="28575" algn="ctr">
              <a:solidFill>
                <a:schemeClr val="accent1"/>
              </a:solidFill>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eaLnBrk="1" hangingPunct="1"/>
              <a:endParaRPr lang="en-US" altLang="en-US" dirty="0">
                <a:latin typeface="Oracle Sans" panose="020B0503020204020204" pitchFamily="34" charset="0"/>
                <a:cs typeface="Oracle Sans" panose="020B0503020204020204" pitchFamily="34" charset="0"/>
              </a:endParaRPr>
            </a:p>
          </p:txBody>
        </p:sp>
        <p:pic>
          <p:nvPicPr>
            <p:cNvPr id="9219" name="Picture 3"/>
            <p:cNvPicPr>
              <a:picLocks noChangeAspect="1" noChangeArrowheads="1"/>
            </p:cNvPicPr>
            <p:nvPr/>
          </p:nvPicPr>
          <p:blipFill>
            <a:blip r:embed="rId5" cstate="print"/>
            <a:srcRect/>
            <a:stretch>
              <a:fillRect/>
            </a:stretch>
          </p:blipFill>
          <p:spPr bwMode="auto">
            <a:xfrm>
              <a:off x="1485899" y="5600700"/>
              <a:ext cx="3801560" cy="571500"/>
            </a:xfrm>
            <a:prstGeom prst="rect">
              <a:avLst/>
            </a:prstGeom>
            <a:noFill/>
            <a:ln w="9525">
              <a:noFill/>
              <a:miter lim="800000"/>
              <a:headEnd/>
              <a:tailEnd/>
            </a:ln>
          </p:spPr>
        </p:pic>
        <p:sp>
          <p:nvSpPr>
            <p:cNvPr id="16" name="Oval 33"/>
            <p:cNvSpPr>
              <a:spLocks noChangeAspect="1" noChangeArrowheads="1"/>
            </p:cNvSpPr>
            <p:nvPr/>
          </p:nvSpPr>
          <p:spPr bwMode="auto">
            <a:xfrm>
              <a:off x="15087600" y="5240736"/>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2</a:t>
              </a:r>
            </a:p>
          </p:txBody>
        </p:sp>
      </p:grpSp>
      <p:grpSp>
        <p:nvGrpSpPr>
          <p:cNvPr id="3" name="Group 2">
            <a:extLst>
              <a:ext uri="{FF2B5EF4-FFF2-40B4-BE49-F238E27FC236}">
                <a16:creationId xmlns="" xmlns:a16="http://schemas.microsoft.com/office/drawing/2014/main" id="{4B3BF204-58AD-48A3-8A68-93B120D1139E}"/>
              </a:ext>
            </a:extLst>
          </p:cNvPr>
          <p:cNvGrpSpPr/>
          <p:nvPr/>
        </p:nvGrpSpPr>
        <p:grpSpPr>
          <a:xfrm>
            <a:off x="1295128" y="6655668"/>
            <a:ext cx="15211430" cy="1731724"/>
            <a:chOff x="1221265" y="6858000"/>
            <a:chExt cx="15211430" cy="1731724"/>
          </a:xfrm>
        </p:grpSpPr>
        <p:sp>
          <p:nvSpPr>
            <p:cNvPr id="14" name="Content Placeholder 2"/>
            <p:cNvSpPr txBox="1">
              <a:spLocks/>
            </p:cNvSpPr>
            <p:nvPr/>
          </p:nvSpPr>
          <p:spPr bwMode="gray">
            <a:xfrm>
              <a:off x="1221265" y="6858000"/>
              <a:ext cx="15211430" cy="1731724"/>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tIns="13716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nSpc>
                  <a:spcPct val="98000"/>
                </a:lnSpc>
                <a:tabLst>
                  <a:tab pos="1800225" algn="l"/>
                </a:tabLst>
                <a:defRPr/>
              </a:pPr>
              <a:r>
                <a:rPr lang="en-US" altLang="en-US" sz="2400" b="1" dirty="0">
                  <a:latin typeface="Courier New" pitchFamily="49" charset="0"/>
                  <a:cs typeface="Oracle Sans" panose="020B0503020204020204" pitchFamily="34" charset="0"/>
                </a:rPr>
                <a:t>CREATE BITMAP INDEX emp_id_name_ix2 </a:t>
              </a:r>
            </a:p>
            <a:p>
              <a:pPr>
                <a:lnSpc>
                  <a:spcPct val="98000"/>
                </a:lnSpc>
                <a:tabLst>
                  <a:tab pos="1800225" algn="l"/>
                </a:tabLst>
                <a:defRPr/>
              </a:pPr>
              <a:r>
                <a:rPr lang="en-US" altLang="en-US" sz="2400" b="1" dirty="0">
                  <a:latin typeface="Courier New" pitchFamily="49" charset="0"/>
                  <a:cs typeface="Oracle Sans" panose="020B0503020204020204" pitchFamily="34" charset="0"/>
                </a:rPr>
                <a:t>ON employees(employee_id, </a:t>
              </a:r>
              <a:r>
                <a:rPr lang="en-US" altLang="en-US" sz="2400" b="1" dirty="0" err="1">
                  <a:latin typeface="Courier New" pitchFamily="49" charset="0"/>
                  <a:cs typeface="Oracle Sans" panose="020B0503020204020204" pitchFamily="34" charset="0"/>
                </a:rPr>
                <a:t>first_name</a:t>
              </a:r>
              <a:r>
                <a:rPr lang="en-US" altLang="en-US" sz="2400" b="1" dirty="0">
                  <a:latin typeface="Courier New" pitchFamily="49" charset="0"/>
                  <a:cs typeface="Oracle Sans" panose="020B0503020204020204" pitchFamily="34" charset="0"/>
                </a:rPr>
                <a:t>);</a:t>
              </a:r>
            </a:p>
            <a:p>
              <a:pPr>
                <a:lnSpc>
                  <a:spcPct val="98000"/>
                </a:lnSpc>
                <a:tabLst>
                  <a:tab pos="1800225" algn="l"/>
                </a:tabLst>
                <a:defRPr/>
              </a:pPr>
              <a:endParaRPr lang="en-US" altLang="en-US" sz="2400" b="1" dirty="0">
                <a:latin typeface="Courier New" pitchFamily="49" charset="0"/>
                <a:cs typeface="Oracle Sans" panose="020B0503020204020204" pitchFamily="34" charset="0"/>
              </a:endParaRPr>
            </a:p>
            <a:p>
              <a:pPr>
                <a:lnSpc>
                  <a:spcPct val="98000"/>
                </a:lnSpc>
                <a:tabLst>
                  <a:tab pos="1800225" algn="l"/>
                </a:tabLst>
                <a:defRPr/>
              </a:pPr>
              <a:endParaRPr lang="en-US" altLang="en-US" sz="2400" b="1" dirty="0">
                <a:latin typeface="Courier New" pitchFamily="49" charset="0"/>
                <a:cs typeface="Oracle Sans" panose="020B0503020204020204" pitchFamily="34" charset="0"/>
              </a:endParaRPr>
            </a:p>
          </p:txBody>
        </p:sp>
        <p:sp>
          <p:nvSpPr>
            <p:cNvPr id="67596" name="Rectangle 10"/>
            <p:cNvSpPr>
              <a:spLocks noChangeArrowheads="1"/>
            </p:cNvSpPr>
            <p:nvPr/>
          </p:nvSpPr>
          <p:spPr bwMode="auto">
            <a:xfrm>
              <a:off x="2519264" y="6973386"/>
              <a:ext cx="5616624" cy="487070"/>
            </a:xfrm>
            <a:prstGeom prst="rect">
              <a:avLst/>
            </a:prstGeom>
            <a:noFill/>
            <a:ln w="28575" algn="ctr">
              <a:solidFill>
                <a:schemeClr val="accent1"/>
              </a:solidFill>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eaLnBrk="1" hangingPunct="1"/>
              <a:endParaRPr lang="en-US" altLang="en-US" dirty="0">
                <a:latin typeface="Oracle Sans" panose="020B0503020204020204" pitchFamily="34" charset="0"/>
                <a:cs typeface="Oracle Sans" panose="020B0503020204020204" pitchFamily="34" charset="0"/>
              </a:endParaRPr>
            </a:p>
          </p:txBody>
        </p:sp>
        <p:pic>
          <p:nvPicPr>
            <p:cNvPr id="9220" name="Picture 4"/>
            <p:cNvPicPr>
              <a:picLocks noChangeAspect="1" noChangeArrowheads="1"/>
            </p:cNvPicPr>
            <p:nvPr/>
          </p:nvPicPr>
          <p:blipFill>
            <a:blip r:embed="rId6" cstate="print"/>
            <a:srcRect/>
            <a:stretch>
              <a:fillRect/>
            </a:stretch>
          </p:blipFill>
          <p:spPr bwMode="auto">
            <a:xfrm>
              <a:off x="1485899" y="8001000"/>
              <a:ext cx="3771900" cy="487071"/>
            </a:xfrm>
            <a:prstGeom prst="rect">
              <a:avLst/>
            </a:prstGeom>
            <a:noFill/>
            <a:ln w="9525">
              <a:noFill/>
              <a:miter lim="800000"/>
              <a:headEnd/>
              <a:tailEnd/>
            </a:ln>
          </p:spPr>
        </p:pic>
        <p:sp>
          <p:nvSpPr>
            <p:cNvPr id="17" name="Oval 33"/>
            <p:cNvSpPr>
              <a:spLocks noChangeAspect="1" noChangeArrowheads="1"/>
            </p:cNvSpPr>
            <p:nvPr/>
          </p:nvSpPr>
          <p:spPr bwMode="auto">
            <a:xfrm>
              <a:off x="15087600" y="7378818"/>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3</a:t>
              </a:r>
            </a:p>
          </p:txBody>
        </p:sp>
      </p:grpSp>
    </p:spTree>
    <p:custDataLst>
      <p:tags r:id="rId1"/>
    </p:custDataLst>
    <p:extLst>
      <p:ext uri="{BB962C8B-B14F-4D97-AF65-F5344CB8AC3E}">
        <p14:creationId xmlns:p14="http://schemas.microsoft.com/office/powerpoint/2010/main" val="521303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Index Information</a:t>
            </a:r>
          </a:p>
        </p:txBody>
      </p:sp>
      <p:sp>
        <p:nvSpPr>
          <p:cNvPr id="69635" name="Rectangle 3"/>
          <p:cNvSpPr>
            <a:spLocks noGrp="1" noChangeArrowheads="1"/>
          </p:cNvSpPr>
          <p:nvPr>
            <p:ph idx="1"/>
          </p:nvPr>
        </p:nvSpPr>
        <p:spPr>
          <a:xfrm>
            <a:off x="933451" y="2272710"/>
            <a:ext cx="15915405" cy="2191686"/>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altLang="en-US" dirty="0">
                <a:latin typeface="Courier New" panose="02070309020205020404" pitchFamily="49" charset="0"/>
                <a:cs typeface="Courier New" panose="02070309020205020404" pitchFamily="49" charset="0"/>
              </a:rPr>
              <a:t>USER_INDEXES </a:t>
            </a:r>
            <a:r>
              <a:rPr lang="en-US" altLang="en-US" dirty="0">
                <a:latin typeface="Oracle Sans" panose="020B0503020204020204" pitchFamily="34" charset="0"/>
                <a:cs typeface="Oracle Sans" panose="020B0503020204020204" pitchFamily="34" charset="0"/>
              </a:rPr>
              <a:t>provides information about your indexes.</a:t>
            </a:r>
          </a:p>
          <a:p>
            <a:pPr lvl="1"/>
            <a:r>
              <a:rPr lang="en-US" altLang="en-US" dirty="0">
                <a:latin typeface="Courier New" panose="02070309020205020404" pitchFamily="49" charset="0"/>
                <a:cs typeface="Courier New" panose="02070309020205020404" pitchFamily="49" charset="0"/>
              </a:rPr>
              <a:t>USER_IND_COLUMNS </a:t>
            </a:r>
            <a:r>
              <a:rPr lang="en-US" altLang="en-US" dirty="0">
                <a:latin typeface="Oracle Sans" panose="020B0503020204020204" pitchFamily="34" charset="0"/>
                <a:cs typeface="Oracle Sans" panose="020B0503020204020204" pitchFamily="34" charset="0"/>
              </a:rPr>
              <a:t>describes columns of indexes owned by you and columns of indexes on your tables.</a:t>
            </a:r>
          </a:p>
          <a:p>
            <a:endParaRPr lang="en-US" altLang="en-US" dirty="0">
              <a:latin typeface="Oracle Sans" panose="020B0503020204020204" pitchFamily="34" charset="0"/>
              <a:cs typeface="Oracle Sans" panose="020B0503020204020204" pitchFamily="34" charset="0"/>
            </a:endParaRPr>
          </a:p>
        </p:txBody>
      </p:sp>
      <p:sp>
        <p:nvSpPr>
          <p:cNvPr id="69636" name="Text Box 7"/>
          <p:cNvSpPr txBox="1">
            <a:spLocks noChangeArrowheads="1"/>
          </p:cNvSpPr>
          <p:nvPr/>
        </p:nvSpPr>
        <p:spPr bwMode="auto">
          <a:xfrm>
            <a:off x="1600201" y="8458200"/>
            <a:ext cx="733235" cy="592932"/>
          </a:xfrm>
          <a:prstGeom prst="rect">
            <a:avLst/>
          </a:prstGeom>
          <a:noFill/>
          <a:ln w="25400">
            <a:noFill/>
            <a:miter lim="800000"/>
            <a:headEnd type="none" w="sm" len="sm"/>
            <a:tailEnd type="none" w="med" len="lg"/>
          </a:ln>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1233488" eaLnBrk="1" hangingPunct="1">
              <a:buClr>
                <a:srgbClr val="000000"/>
              </a:buClr>
            </a:pPr>
            <a:r>
              <a:rPr lang="en-US" altLang="en-US" sz="3600" dirty="0">
                <a:latin typeface="Oracle Sans" panose="020B0503020204020204" pitchFamily="34" charset="0"/>
                <a:cs typeface="Oracle Sans" panose="020B0503020204020204" pitchFamily="34" charset="0"/>
              </a:rPr>
              <a:t>…</a:t>
            </a:r>
          </a:p>
        </p:txBody>
      </p:sp>
      <p:sp>
        <p:nvSpPr>
          <p:cNvPr id="7" name="Content Placeholder 2"/>
          <p:cNvSpPr txBox="1">
            <a:spLocks/>
          </p:cNvSpPr>
          <p:nvPr/>
        </p:nvSpPr>
        <p:spPr bwMode="gray">
          <a:xfrm>
            <a:off x="1295128" y="4135388"/>
            <a:ext cx="15211430" cy="567846"/>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tIns="13716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tabLst>
                <a:tab pos="1023938" algn="l"/>
                <a:tab pos="2750345" algn="l"/>
              </a:tabLst>
              <a:defRPr/>
            </a:pPr>
            <a:r>
              <a:rPr lang="en-US" altLang="en-US" sz="2400" b="1" dirty="0">
                <a:latin typeface="Courier New" pitchFamily="49" charset="0"/>
                <a:cs typeface="Oracle Sans" panose="020B0503020204020204" pitchFamily="34" charset="0"/>
              </a:rPr>
              <a:t>DESCRIBE user_indexes</a:t>
            </a:r>
          </a:p>
        </p:txBody>
      </p:sp>
      <p:pic>
        <p:nvPicPr>
          <p:cNvPr id="10242" name="Picture 2"/>
          <p:cNvPicPr>
            <a:picLocks noChangeAspect="1" noChangeArrowheads="1"/>
          </p:cNvPicPr>
          <p:nvPr/>
        </p:nvPicPr>
        <p:blipFill>
          <a:blip r:embed="rId4" cstate="print"/>
          <a:srcRect/>
          <a:stretch>
            <a:fillRect/>
          </a:stretch>
        </p:blipFill>
        <p:spPr bwMode="auto">
          <a:xfrm>
            <a:off x="1295128" y="5071492"/>
            <a:ext cx="5871645" cy="2971800"/>
          </a:xfrm>
          <a:prstGeom prst="rect">
            <a:avLst/>
          </a:prstGeom>
          <a:noFill/>
          <a:ln w="9525">
            <a:noFill/>
            <a:miter lim="800000"/>
            <a:headEnd/>
            <a:tailEnd/>
          </a:ln>
        </p:spPr>
      </p:pic>
      <p:sp>
        <p:nvSpPr>
          <p:cNvPr id="8" name="Rectangle 7"/>
          <p:cNvSpPr/>
          <p:nvPr/>
        </p:nvSpPr>
        <p:spPr bwMode="auto">
          <a:xfrm rot="16200000" flipV="1">
            <a:off x="14331797" y="4798525"/>
            <a:ext cx="1747838" cy="5567363"/>
          </a:xfrm>
          <a:prstGeom prst="rect">
            <a:avLst/>
          </a:prstGeom>
          <a:gradFill flip="none" rotWithShape="1">
            <a:gsLst>
              <a:gs pos="0">
                <a:srgbClr val="DCE3E4"/>
              </a:gs>
              <a:gs pos="5000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defRPr/>
            </a:pPr>
            <a:endParaRPr lang="en-US" dirty="0">
              <a:latin typeface="Oracle Sans" panose="020B0503020204020204" pitchFamily="34" charset="0"/>
              <a:cs typeface="Oracle Sans" panose="020B0503020204020204" pitchFamily="34" charset="0"/>
            </a:endParaRPr>
          </a:p>
        </p:txBody>
      </p:sp>
      <p:grpSp>
        <p:nvGrpSpPr>
          <p:cNvPr id="12" name="Group 11"/>
          <p:cNvGrpSpPr/>
          <p:nvPr/>
        </p:nvGrpSpPr>
        <p:grpSpPr>
          <a:xfrm>
            <a:off x="12508982" y="6350047"/>
            <a:ext cx="2464319" cy="2464319"/>
            <a:chOff x="7239000" y="3105150"/>
            <a:chExt cx="1398588" cy="1398588"/>
          </a:xfrm>
        </p:grpSpPr>
        <p:sp>
          <p:nvSpPr>
            <p:cNvPr id="13" name="Oval 12"/>
            <p:cNvSpPr>
              <a:spLocks noChangeAspect="1"/>
            </p:cNvSpPr>
            <p:nvPr/>
          </p:nvSpPr>
          <p:spPr bwMode="auto">
            <a:xfrm>
              <a:off x="7239000" y="3105150"/>
              <a:ext cx="1398588" cy="1398588"/>
            </a:xfrm>
            <a:prstGeom prst="ellipse">
              <a:avLst/>
            </a:prstGeom>
            <a:solidFill>
              <a:schemeClr val="accent2">
                <a:lumMod val="40000"/>
                <a:lumOff val="60000"/>
              </a:schemeClr>
            </a:solidFill>
            <a:ln w="50800" cap="flat" cmpd="sng" algn="ctr">
              <a:solidFill>
                <a:schemeClr val="accent5">
                  <a:lumMod val="20000"/>
                  <a:lumOff val="80000"/>
                </a:schemeClr>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buFont typeface="Arial" pitchFamily="34" charset="0"/>
                <a:buNone/>
                <a:defRPr/>
              </a:pPr>
              <a:endParaRPr lang="en-US" dirty="0">
                <a:latin typeface="Oracle Sans" panose="020B0503020204020204" pitchFamily="34" charset="0"/>
                <a:cs typeface="Oracle Sans" panose="020B0503020204020204" pitchFamily="34" charset="0"/>
              </a:endParaRPr>
            </a:p>
          </p:txBody>
        </p:sp>
        <p:pic>
          <p:nvPicPr>
            <p:cNvPr id="14" name="Picture 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69200" y="3435350"/>
              <a:ext cx="73818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836244" y="6299498"/>
            <a:ext cx="2565414" cy="2565414"/>
          </a:xfrm>
          <a:prstGeom prst="rect">
            <a:avLst/>
          </a:prstGeom>
        </p:spPr>
      </p:pic>
    </p:spTree>
    <p:custDataLst>
      <p:tags r:id="rId1"/>
    </p:custDataLst>
    <p:extLst>
      <p:ext uri="{BB962C8B-B14F-4D97-AF65-F5344CB8AC3E}">
        <p14:creationId xmlns:p14="http://schemas.microsoft.com/office/powerpoint/2010/main" val="17611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Courier New" panose="02070309020205020404" pitchFamily="49" charset="0"/>
                <a:cs typeface="Courier New" panose="02070309020205020404" pitchFamily="49" charset="0"/>
              </a:rPr>
              <a:t>USER_INDEXES</a:t>
            </a:r>
            <a:r>
              <a:rPr lang="en-US" altLang="en-US" dirty="0">
                <a:latin typeface="+mj-lt"/>
                <a:cs typeface="Oracle Sans" panose="020B0503020204020204" pitchFamily="34" charset="0"/>
              </a:rPr>
              <a:t>: Examples</a:t>
            </a:r>
          </a:p>
        </p:txBody>
      </p:sp>
      <p:pic>
        <p:nvPicPr>
          <p:cNvPr id="71688" name="Picture 9"/>
          <p:cNvPicPr>
            <a:picLocks noChangeAspect="1" noChangeArrowheads="1"/>
          </p:cNvPicPr>
          <p:nvPr/>
        </p:nvPicPr>
        <p:blipFill>
          <a:blip r:embed="rId4" cstate="print"/>
          <a:stretch>
            <a:fillRect/>
          </a:stretch>
        </p:blipFill>
        <p:spPr bwMode="auto">
          <a:xfrm>
            <a:off x="1295128" y="8143876"/>
            <a:ext cx="3428571" cy="657143"/>
          </a:xfrm>
          <a:prstGeom prst="rect">
            <a:avLst/>
          </a:prstGeom>
          <a:noFill/>
          <a:ln w="28575">
            <a:noFill/>
            <a:miter lim="800000"/>
            <a:headEnd type="none" w="sm" len="sm"/>
            <a:tailEnd type="none" w="sm" len="sm"/>
          </a:ln>
        </p:spPr>
      </p:pic>
      <p:grpSp>
        <p:nvGrpSpPr>
          <p:cNvPr id="4" name="Group 3">
            <a:extLst>
              <a:ext uri="{FF2B5EF4-FFF2-40B4-BE49-F238E27FC236}">
                <a16:creationId xmlns="" xmlns:a16="http://schemas.microsoft.com/office/drawing/2014/main" id="{E2E81165-890C-4F57-9044-E43D63E7CD71}"/>
              </a:ext>
            </a:extLst>
          </p:cNvPr>
          <p:cNvGrpSpPr/>
          <p:nvPr/>
        </p:nvGrpSpPr>
        <p:grpSpPr>
          <a:xfrm>
            <a:off x="1295128" y="2267672"/>
            <a:ext cx="15212361" cy="1363660"/>
            <a:chOff x="1704039" y="1553361"/>
            <a:chExt cx="15212361" cy="1363660"/>
          </a:xfrm>
        </p:grpSpPr>
        <p:sp>
          <p:nvSpPr>
            <p:cNvPr id="10" name="Content Placeholder 2"/>
            <p:cNvSpPr txBox="1">
              <a:spLocks/>
            </p:cNvSpPr>
            <p:nvPr/>
          </p:nvSpPr>
          <p:spPr bwMode="gray">
            <a:xfrm>
              <a:off x="1704039" y="1553361"/>
              <a:ext cx="15212361" cy="1363660"/>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13716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tabLst>
                  <a:tab pos="1800225" algn="l"/>
                </a:tabLst>
                <a:defRPr/>
              </a:pPr>
              <a:r>
                <a:rPr lang="en-US" altLang="en-US" sz="2400" b="1" dirty="0">
                  <a:latin typeface="Courier New" pitchFamily="49" charset="0"/>
                  <a:cs typeface="Oracle Sans" panose="020B0503020204020204" pitchFamily="34" charset="0"/>
                </a:rPr>
                <a:t>SELECT index_name, table_name, uniqueness</a:t>
              </a:r>
            </a:p>
            <a:p>
              <a:pPr>
                <a:tabLst>
                  <a:tab pos="1800225" algn="l"/>
                </a:tabLst>
                <a:defRPr/>
              </a:pPr>
              <a:r>
                <a:rPr lang="en-US" altLang="en-US" sz="2400" b="1" dirty="0">
                  <a:latin typeface="Courier New" pitchFamily="49" charset="0"/>
                  <a:cs typeface="Oracle Sans" panose="020B0503020204020204" pitchFamily="34" charset="0"/>
                </a:rPr>
                <a:t>FROM   user_indexes</a:t>
              </a:r>
            </a:p>
            <a:p>
              <a:pPr>
                <a:tabLst>
                  <a:tab pos="1800225" algn="l"/>
                </a:tabLst>
                <a:defRPr/>
              </a:pPr>
              <a:r>
                <a:rPr lang="en-US" altLang="en-US" sz="2400" b="1" dirty="0">
                  <a:latin typeface="Courier New" pitchFamily="49" charset="0"/>
                  <a:cs typeface="Oracle Sans" panose="020B0503020204020204" pitchFamily="34" charset="0"/>
                </a:rPr>
                <a:t>WHERE  table_name = 'EMPLOYEES'; </a:t>
              </a:r>
            </a:p>
          </p:txBody>
        </p:sp>
        <p:sp>
          <p:nvSpPr>
            <p:cNvPr id="14" name="Oval 33"/>
            <p:cNvSpPr>
              <a:spLocks noChangeAspect="1" noChangeArrowheads="1"/>
            </p:cNvSpPr>
            <p:nvPr/>
          </p:nvSpPr>
          <p:spPr bwMode="auto">
            <a:xfrm>
              <a:off x="15659100" y="1890147"/>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1</a:t>
              </a:r>
            </a:p>
          </p:txBody>
        </p:sp>
      </p:grpSp>
      <p:grpSp>
        <p:nvGrpSpPr>
          <p:cNvPr id="5" name="Group 4">
            <a:extLst>
              <a:ext uri="{FF2B5EF4-FFF2-40B4-BE49-F238E27FC236}">
                <a16:creationId xmlns="" xmlns:a16="http://schemas.microsoft.com/office/drawing/2014/main" id="{42DAE292-322E-41EE-918E-5886A73AB6F6}"/>
              </a:ext>
            </a:extLst>
          </p:cNvPr>
          <p:cNvGrpSpPr/>
          <p:nvPr/>
        </p:nvGrpSpPr>
        <p:grpSpPr>
          <a:xfrm>
            <a:off x="1295128" y="6488127"/>
            <a:ext cx="15212361" cy="1363660"/>
            <a:chOff x="1704039" y="6488127"/>
            <a:chExt cx="15212361" cy="1363660"/>
          </a:xfrm>
        </p:grpSpPr>
        <p:sp>
          <p:nvSpPr>
            <p:cNvPr id="11" name="Content Placeholder 2"/>
            <p:cNvSpPr txBox="1">
              <a:spLocks/>
            </p:cNvSpPr>
            <p:nvPr/>
          </p:nvSpPr>
          <p:spPr bwMode="gray">
            <a:xfrm>
              <a:off x="1704039" y="6488127"/>
              <a:ext cx="15212361" cy="1363660"/>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13716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tabLst>
                  <a:tab pos="1800225" algn="l"/>
                </a:tabLst>
                <a:defRPr/>
              </a:pPr>
              <a:r>
                <a:rPr lang="en-US" altLang="en-US" sz="2400" b="1" dirty="0">
                  <a:latin typeface="Courier New" pitchFamily="49" charset="0"/>
                  <a:cs typeface="Oracle Sans" panose="020B0503020204020204" pitchFamily="34" charset="0"/>
                </a:rPr>
                <a:t>SELECT index_name, table_name</a:t>
              </a:r>
              <a:br>
                <a:rPr lang="en-US" altLang="en-US" sz="2400" b="1" dirty="0">
                  <a:latin typeface="Courier New" pitchFamily="49" charset="0"/>
                  <a:cs typeface="Oracle Sans" panose="020B0503020204020204" pitchFamily="34" charset="0"/>
                </a:rPr>
              </a:br>
              <a:r>
                <a:rPr lang="en-US" altLang="en-US" sz="2400" b="1" dirty="0">
                  <a:latin typeface="Courier New" pitchFamily="49" charset="0"/>
                  <a:cs typeface="Oracle Sans" panose="020B0503020204020204" pitchFamily="34" charset="0"/>
                </a:rPr>
                <a:t>FROM   user_indexes</a:t>
              </a:r>
              <a:br>
                <a:rPr lang="en-US" altLang="en-US" sz="2400" b="1" dirty="0">
                  <a:latin typeface="Courier New" pitchFamily="49" charset="0"/>
                  <a:cs typeface="Oracle Sans" panose="020B0503020204020204" pitchFamily="34" charset="0"/>
                </a:rPr>
              </a:br>
              <a:r>
                <a:rPr lang="en-US" altLang="en-US" sz="2400" b="1" dirty="0">
                  <a:latin typeface="Courier New" pitchFamily="49" charset="0"/>
                  <a:cs typeface="Oracle Sans" panose="020B0503020204020204" pitchFamily="34" charset="0"/>
                </a:rPr>
                <a:t>WHERE  table_name = 'EMP_LIB'; </a:t>
              </a:r>
            </a:p>
          </p:txBody>
        </p:sp>
        <p:sp>
          <p:nvSpPr>
            <p:cNvPr id="15" name="Oval 33"/>
            <p:cNvSpPr>
              <a:spLocks noChangeAspect="1" noChangeArrowheads="1"/>
            </p:cNvSpPr>
            <p:nvPr/>
          </p:nvSpPr>
          <p:spPr bwMode="auto">
            <a:xfrm>
              <a:off x="15659100" y="6824913"/>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2</a:t>
              </a:r>
            </a:p>
          </p:txBody>
        </p:sp>
      </p:grpSp>
      <p:pic>
        <p:nvPicPr>
          <p:cNvPr id="11268" name="Picture 4"/>
          <p:cNvPicPr>
            <a:picLocks noChangeAspect="1" noChangeArrowheads="1"/>
          </p:cNvPicPr>
          <p:nvPr/>
        </p:nvPicPr>
        <p:blipFill>
          <a:blip r:embed="rId5" cstate="print"/>
          <a:srcRect/>
          <a:stretch>
            <a:fillRect/>
          </a:stretch>
        </p:blipFill>
        <p:spPr bwMode="auto">
          <a:xfrm>
            <a:off x="1295128" y="3872180"/>
            <a:ext cx="5403654" cy="2057400"/>
          </a:xfrm>
          <a:prstGeom prst="rect">
            <a:avLst/>
          </a:prstGeom>
          <a:noFill/>
          <a:ln w="9525">
            <a:noFill/>
            <a:miter lim="800000"/>
            <a:headEnd/>
            <a:tailEnd/>
          </a:ln>
        </p:spPr>
      </p:pic>
      <p:sp>
        <p:nvSpPr>
          <p:cNvPr id="16" name="TextBox 15"/>
          <p:cNvSpPr txBox="1"/>
          <p:nvPr/>
        </p:nvSpPr>
        <p:spPr>
          <a:xfrm>
            <a:off x="1409428" y="5700980"/>
            <a:ext cx="1943100" cy="738664"/>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4200" dirty="0">
                <a:latin typeface="Oracle Sans" panose="020B0503020204020204" pitchFamily="34" charset="0"/>
                <a:cs typeface="Oracle Sans" panose="020B0503020204020204" pitchFamily="34" charset="0"/>
              </a:rPr>
              <a:t>…</a:t>
            </a:r>
          </a:p>
        </p:txBody>
      </p:sp>
    </p:spTree>
    <p:custDataLst>
      <p:tags r:id="rId1"/>
    </p:custDataLst>
    <p:extLst>
      <p:ext uri="{BB962C8B-B14F-4D97-AF65-F5344CB8AC3E}">
        <p14:creationId xmlns:p14="http://schemas.microsoft.com/office/powerpoint/2010/main" val="1588989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Querying </a:t>
            </a:r>
            <a:r>
              <a:rPr lang="en-US" altLang="en-US" dirty="0">
                <a:latin typeface="Courier New" panose="02070309020205020404" pitchFamily="49" charset="0"/>
                <a:cs typeface="Courier New" panose="02070309020205020404" pitchFamily="49" charset="0"/>
              </a:rPr>
              <a:t>USER_IND_COLUMNS</a:t>
            </a:r>
          </a:p>
        </p:txBody>
      </p:sp>
      <p:pic>
        <p:nvPicPr>
          <p:cNvPr id="73733" name="Picture 8"/>
          <p:cNvPicPr>
            <a:picLocks noChangeAspect="1" noChangeArrowheads="1"/>
          </p:cNvPicPr>
          <p:nvPr/>
        </p:nvPicPr>
        <p:blipFill>
          <a:blip r:embed="rId4" cstate="print"/>
          <a:stretch>
            <a:fillRect/>
          </a:stretch>
        </p:blipFill>
        <p:spPr bwMode="auto">
          <a:xfrm>
            <a:off x="1295128" y="8274209"/>
            <a:ext cx="4957143" cy="685715"/>
          </a:xfrm>
          <a:prstGeom prst="rect">
            <a:avLst/>
          </a:prstGeom>
          <a:noFill/>
          <a:ln w="28575">
            <a:noFill/>
            <a:miter lim="800000"/>
            <a:headEnd type="none" w="sm" len="sm"/>
            <a:tailEnd type="none" w="sm" len="sm"/>
          </a:ln>
        </p:spPr>
      </p:pic>
      <p:sp>
        <p:nvSpPr>
          <p:cNvPr id="7" name="Content Placeholder 2"/>
          <p:cNvSpPr txBox="1">
            <a:spLocks/>
          </p:cNvSpPr>
          <p:nvPr/>
        </p:nvSpPr>
        <p:spPr bwMode="gray">
          <a:xfrm>
            <a:off x="1295128" y="2216309"/>
            <a:ext cx="15210638" cy="567846"/>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13716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tabLst>
                <a:tab pos="1023938" algn="l"/>
                <a:tab pos="2750345" algn="l"/>
              </a:tabLst>
              <a:defRPr/>
            </a:pPr>
            <a:r>
              <a:rPr lang="en-US" altLang="en-US" sz="2400" b="1" dirty="0">
                <a:latin typeface="Courier New" pitchFamily="49" charset="0"/>
                <a:cs typeface="Oracle Sans" panose="020B0503020204020204" pitchFamily="34" charset="0"/>
              </a:rPr>
              <a:t>DESCRIBE user_ind_columns</a:t>
            </a:r>
          </a:p>
        </p:txBody>
      </p:sp>
      <p:sp>
        <p:nvSpPr>
          <p:cNvPr id="8" name="Content Placeholder 2"/>
          <p:cNvSpPr txBox="1">
            <a:spLocks/>
          </p:cNvSpPr>
          <p:nvPr/>
        </p:nvSpPr>
        <p:spPr bwMode="gray">
          <a:xfrm>
            <a:off x="1295128" y="6525683"/>
            <a:ext cx="15210638" cy="13636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13716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eaLnBrk="1" hangingPunct="1">
              <a:tabLst>
                <a:tab pos="1023938" algn="l"/>
                <a:tab pos="2750345" algn="l"/>
              </a:tabLst>
              <a:defRPr/>
            </a:pPr>
            <a:r>
              <a:rPr lang="en-US" altLang="en-US" sz="2400" b="1" dirty="0">
                <a:latin typeface="Courier New" pitchFamily="49" charset="0"/>
                <a:cs typeface="Oracle Sans" panose="020B0503020204020204" pitchFamily="34" charset="0"/>
              </a:rPr>
              <a:t>SELECT index_name, column_name, table_name</a:t>
            </a:r>
            <a:br>
              <a:rPr lang="en-US" altLang="en-US" sz="2400" b="1" dirty="0">
                <a:latin typeface="Courier New" pitchFamily="49" charset="0"/>
                <a:cs typeface="Oracle Sans" panose="020B0503020204020204" pitchFamily="34" charset="0"/>
              </a:rPr>
            </a:br>
            <a:r>
              <a:rPr lang="en-US" altLang="en-US" sz="2400" b="1" dirty="0">
                <a:latin typeface="Courier New" pitchFamily="49" charset="0"/>
                <a:cs typeface="Oracle Sans" panose="020B0503020204020204" pitchFamily="34" charset="0"/>
              </a:rPr>
              <a:t>FROM   user_ind_columns</a:t>
            </a:r>
            <a:br>
              <a:rPr lang="en-US" altLang="en-US" sz="2400" b="1" dirty="0">
                <a:latin typeface="Courier New" pitchFamily="49" charset="0"/>
                <a:cs typeface="Oracle Sans" panose="020B0503020204020204" pitchFamily="34" charset="0"/>
              </a:rPr>
            </a:br>
            <a:r>
              <a:rPr lang="en-US" altLang="en-US" sz="2400" b="1" dirty="0">
                <a:latin typeface="Courier New" pitchFamily="49" charset="0"/>
                <a:cs typeface="Oracle Sans" panose="020B0503020204020204" pitchFamily="34" charset="0"/>
              </a:rPr>
              <a:t>WHERE  index_name = 'LNAME_IDX';</a:t>
            </a:r>
          </a:p>
        </p:txBody>
      </p:sp>
      <p:pic>
        <p:nvPicPr>
          <p:cNvPr id="1026" name="Picture 2"/>
          <p:cNvPicPr>
            <a:picLocks noChangeAspect="1" noChangeArrowheads="1"/>
          </p:cNvPicPr>
          <p:nvPr/>
        </p:nvPicPr>
        <p:blipFill>
          <a:blip r:embed="rId5" cstate="print"/>
          <a:srcRect/>
          <a:stretch>
            <a:fillRect/>
          </a:stretch>
        </p:blipFill>
        <p:spPr bwMode="auto">
          <a:xfrm>
            <a:off x="1295128" y="3169019"/>
            <a:ext cx="5157903" cy="297180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153022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2" name="Content Placeholder 6"/>
          <p:cNvSpPr>
            <a:spLocks noGrp="1"/>
          </p:cNvSpPr>
          <p:nvPr>
            <p:ph idx="1"/>
          </p:nvPr>
        </p:nvSpPr>
        <p:spPr>
          <a:xfrm>
            <a:off x="933451" y="2272710"/>
            <a:ext cx="16421100" cy="4885051"/>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altLang="en-US" dirty="0">
                <a:latin typeface="Oracle Sans" panose="020B0503020204020204" pitchFamily="34" charset="0"/>
                <a:cs typeface="Oracle Sans" panose="020B0503020204020204" pitchFamily="34" charset="0"/>
              </a:rPr>
              <a:t>Remove an index from the data dictionary by using the </a:t>
            </a:r>
            <a:r>
              <a:rPr lang="en-US" altLang="en-US" dirty="0">
                <a:latin typeface="Courier New" panose="02070309020205020404" pitchFamily="49" charset="0"/>
                <a:cs typeface="Courier New" panose="02070309020205020404" pitchFamily="49" charset="0"/>
              </a:rPr>
              <a:t>DROP INDEX </a:t>
            </a:r>
            <a:r>
              <a:rPr lang="en-US" altLang="en-US" dirty="0">
                <a:latin typeface="Oracle Sans" panose="020B0503020204020204" pitchFamily="34" charset="0"/>
                <a:cs typeface="Oracle Sans" panose="020B0503020204020204" pitchFamily="34" charset="0"/>
              </a:rPr>
              <a:t>command:</a:t>
            </a:r>
          </a:p>
          <a:p>
            <a:pPr lvl="1"/>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pPr lvl="1"/>
            <a:r>
              <a:rPr lang="en-US" altLang="en-US" dirty="0">
                <a:latin typeface="Oracle Sans" panose="020B0503020204020204" pitchFamily="34" charset="0"/>
                <a:cs typeface="Oracle Sans" panose="020B0503020204020204" pitchFamily="34" charset="0"/>
              </a:rPr>
              <a:t>Remove the </a:t>
            </a:r>
            <a:r>
              <a:rPr lang="en-US" altLang="en-US" dirty="0" err="1">
                <a:latin typeface="Courier New" panose="02070309020205020404" pitchFamily="49" charset="0"/>
                <a:cs typeface="Courier New" panose="02070309020205020404" pitchFamily="49" charset="0"/>
              </a:rPr>
              <a:t>emp_last_name_idx</a:t>
            </a:r>
            <a:r>
              <a:rPr lang="en-US" altLang="en-US" dirty="0">
                <a:latin typeface="Courier New" panose="02070309020205020404" pitchFamily="49" charset="0"/>
                <a:cs typeface="Courier New" panose="02070309020205020404" pitchFamily="49" charset="0"/>
              </a:rPr>
              <a:t> </a:t>
            </a:r>
            <a:r>
              <a:rPr lang="en-US" altLang="en-US" dirty="0">
                <a:latin typeface="+mn-lt"/>
                <a:cs typeface="Courier New" panose="02070309020205020404" pitchFamily="49" charset="0"/>
              </a:rPr>
              <a:t>index</a:t>
            </a:r>
            <a:r>
              <a:rPr lang="en-US" altLang="en-US" dirty="0">
                <a:latin typeface="Courier New" panose="02070309020205020404" pitchFamily="49" charset="0"/>
                <a:cs typeface="Courier New" panose="02070309020205020404" pitchFamily="49" charset="0"/>
              </a:rPr>
              <a:t> </a:t>
            </a:r>
            <a:r>
              <a:rPr lang="en-US" altLang="en-US" dirty="0">
                <a:latin typeface="Oracle Sans" panose="020B0503020204020204" pitchFamily="34" charset="0"/>
                <a:cs typeface="Oracle Sans" panose="020B0503020204020204" pitchFamily="34" charset="0"/>
              </a:rPr>
              <a:t>from the data dictionary:</a:t>
            </a:r>
          </a:p>
          <a:p>
            <a:pPr lvl="1"/>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pPr lvl="1"/>
            <a:r>
              <a:rPr lang="en-US" altLang="en-US" dirty="0">
                <a:latin typeface="Oracle Sans" panose="020B0503020204020204" pitchFamily="34" charset="0"/>
                <a:cs typeface="Oracle Sans" panose="020B0503020204020204" pitchFamily="34" charset="0"/>
              </a:rPr>
              <a:t>To drop an index, you must be the owner of the index or have the </a:t>
            </a:r>
            <a:r>
              <a:rPr lang="en-US" altLang="en-US" dirty="0">
                <a:latin typeface="Courier New" panose="02070309020205020404" pitchFamily="49" charset="0"/>
                <a:cs typeface="Courier New" panose="02070309020205020404" pitchFamily="49" charset="0"/>
              </a:rPr>
              <a:t>DROP ANY INDEX </a:t>
            </a:r>
            <a:r>
              <a:rPr lang="en-US" altLang="en-US" dirty="0">
                <a:latin typeface="Oracle Sans" panose="020B0503020204020204" pitchFamily="34" charset="0"/>
                <a:cs typeface="Oracle Sans" panose="020B0503020204020204" pitchFamily="34" charset="0"/>
              </a:rPr>
              <a:t>privilege.</a:t>
            </a:r>
          </a:p>
        </p:txBody>
      </p:sp>
      <p:sp>
        <p:nvSpPr>
          <p:cNvPr id="8" name="Content Placeholder 2"/>
          <p:cNvSpPr txBox="1">
            <a:spLocks/>
          </p:cNvSpPr>
          <p:nvPr/>
        </p:nvSpPr>
        <p:spPr bwMode="gray">
          <a:xfrm>
            <a:off x="1295128" y="4571928"/>
            <a:ext cx="15211430" cy="1363660"/>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tIns="13716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tabLst>
                <a:tab pos="1023938" algn="l"/>
                <a:tab pos="2750345" algn="l"/>
              </a:tabLst>
              <a:defRPr/>
            </a:pPr>
            <a:r>
              <a:rPr lang="en-US" altLang="en-US" sz="2400" b="1" dirty="0">
                <a:latin typeface="Courier New" pitchFamily="49" charset="0"/>
                <a:cs typeface="Oracle Sans" panose="020B0503020204020204" pitchFamily="34" charset="0"/>
              </a:rPr>
              <a:t>DROP INDEX emp_last_name_idx;</a:t>
            </a:r>
          </a:p>
          <a:p>
            <a:pPr>
              <a:tabLst>
                <a:tab pos="1023938" algn="l"/>
                <a:tab pos="2750345" algn="l"/>
              </a:tabLst>
              <a:defRPr/>
            </a:pPr>
            <a:endParaRPr lang="en-US" altLang="en-US" sz="2400" b="1" dirty="0">
              <a:latin typeface="Courier New" pitchFamily="49" charset="0"/>
              <a:cs typeface="Oracle Sans" panose="020B0503020204020204" pitchFamily="34" charset="0"/>
            </a:endParaRPr>
          </a:p>
          <a:p>
            <a:pPr>
              <a:tabLst>
                <a:tab pos="1023938" algn="l"/>
                <a:tab pos="2750345" algn="l"/>
              </a:tabLst>
              <a:defRPr/>
            </a:pPr>
            <a:endParaRPr lang="en-US" altLang="en-US" sz="2400" b="1" dirty="0">
              <a:latin typeface="Courier New" pitchFamily="49" charset="0"/>
              <a:cs typeface="Oracle Sans" panose="020B0503020204020204" pitchFamily="34" charset="0"/>
            </a:endParaRPr>
          </a:p>
        </p:txBody>
      </p:sp>
      <p:sp>
        <p:nvSpPr>
          <p:cNvPr id="75781" name="Rectangle 6"/>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Removing an Index</a:t>
            </a:r>
          </a:p>
        </p:txBody>
      </p:sp>
      <p:sp>
        <p:nvSpPr>
          <p:cNvPr id="7" name="Content Placeholder 2"/>
          <p:cNvSpPr txBox="1">
            <a:spLocks/>
          </p:cNvSpPr>
          <p:nvPr/>
        </p:nvSpPr>
        <p:spPr bwMode="gray">
          <a:xfrm>
            <a:off x="1349394" y="2991478"/>
            <a:ext cx="15211430" cy="567846"/>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tIns="13716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tabLst>
                <a:tab pos="1023938" algn="l"/>
                <a:tab pos="2750345" algn="l"/>
              </a:tabLst>
              <a:defRPr/>
            </a:pPr>
            <a:r>
              <a:rPr lang="en-US" altLang="en-US" sz="2400" b="1" dirty="0">
                <a:latin typeface="Courier New" pitchFamily="49" charset="0"/>
                <a:cs typeface="Oracle Sans" panose="020B0503020204020204" pitchFamily="34" charset="0"/>
              </a:rPr>
              <a:t>DROP INDEX index;</a:t>
            </a:r>
          </a:p>
        </p:txBody>
      </p:sp>
      <p:pic>
        <p:nvPicPr>
          <p:cNvPr id="13314" name="Picture 2"/>
          <p:cNvPicPr>
            <a:picLocks noChangeAspect="1" noChangeArrowheads="1"/>
          </p:cNvPicPr>
          <p:nvPr/>
        </p:nvPicPr>
        <p:blipFill>
          <a:blip r:embed="rId4" cstate="print"/>
          <a:srcRect/>
          <a:stretch>
            <a:fillRect/>
          </a:stretch>
        </p:blipFill>
        <p:spPr bwMode="auto">
          <a:xfrm>
            <a:off x="1497849" y="5359524"/>
            <a:ext cx="3348483" cy="342900"/>
          </a:xfrm>
          <a:prstGeom prst="rect">
            <a:avLst/>
          </a:prstGeom>
          <a:noFill/>
          <a:ln w="9525">
            <a:noFill/>
            <a:miter lim="800000"/>
            <a:headEnd/>
            <a:tailEnd/>
          </a:ln>
        </p:spPr>
      </p:pic>
      <p:grpSp>
        <p:nvGrpSpPr>
          <p:cNvPr id="5" name="Group 4">
            <a:extLst>
              <a:ext uri="{FF2B5EF4-FFF2-40B4-BE49-F238E27FC236}">
                <a16:creationId xmlns="" xmlns:a16="http://schemas.microsoft.com/office/drawing/2014/main" id="{8C010417-DB8D-4D84-AEE3-58C3A3131DE4}"/>
              </a:ext>
            </a:extLst>
          </p:cNvPr>
          <p:cNvGrpSpPr/>
          <p:nvPr/>
        </p:nvGrpSpPr>
        <p:grpSpPr>
          <a:xfrm>
            <a:off x="12721653" y="6855645"/>
            <a:ext cx="5567363" cy="2464319"/>
            <a:chOff x="12422034" y="6514835"/>
            <a:chExt cx="5567363" cy="2464319"/>
          </a:xfrm>
        </p:grpSpPr>
        <p:sp>
          <p:nvSpPr>
            <p:cNvPr id="9" name="Rectangle 8"/>
            <p:cNvSpPr/>
            <p:nvPr/>
          </p:nvSpPr>
          <p:spPr bwMode="auto">
            <a:xfrm rot="16200000" flipV="1">
              <a:off x="14331797" y="4963313"/>
              <a:ext cx="1747838" cy="5567363"/>
            </a:xfrm>
            <a:prstGeom prst="rect">
              <a:avLst/>
            </a:prstGeom>
            <a:gradFill flip="none" rotWithShape="1">
              <a:gsLst>
                <a:gs pos="0">
                  <a:srgbClr val="DCE3E4"/>
                </a:gs>
                <a:gs pos="5000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defRPr/>
              </a:pPr>
              <a:endParaRPr lang="en-US" dirty="0">
                <a:latin typeface="Oracle Sans" panose="020B0503020204020204" pitchFamily="34" charset="0"/>
                <a:cs typeface="Oracle Sans" panose="020B0503020204020204" pitchFamily="34" charset="0"/>
              </a:endParaRPr>
            </a:p>
          </p:txBody>
        </p:sp>
        <p:grpSp>
          <p:nvGrpSpPr>
            <p:cNvPr id="10" name="Group 9"/>
            <p:cNvGrpSpPr/>
            <p:nvPr/>
          </p:nvGrpSpPr>
          <p:grpSpPr>
            <a:xfrm>
              <a:off x="12508982" y="6514835"/>
              <a:ext cx="2464319" cy="2464319"/>
              <a:chOff x="7239000" y="3105150"/>
              <a:chExt cx="1398588" cy="1398588"/>
            </a:xfrm>
          </p:grpSpPr>
          <p:sp>
            <p:nvSpPr>
              <p:cNvPr id="11" name="Oval 10"/>
              <p:cNvSpPr>
                <a:spLocks noChangeAspect="1"/>
              </p:cNvSpPr>
              <p:nvPr/>
            </p:nvSpPr>
            <p:spPr bwMode="auto">
              <a:xfrm>
                <a:off x="7239000" y="3105150"/>
                <a:ext cx="1398588" cy="1398588"/>
              </a:xfrm>
              <a:prstGeom prst="ellipse">
                <a:avLst/>
              </a:prstGeom>
              <a:solidFill>
                <a:schemeClr val="accent2">
                  <a:lumMod val="40000"/>
                  <a:lumOff val="60000"/>
                </a:schemeClr>
              </a:solidFill>
              <a:ln w="50800" cap="flat" cmpd="sng" algn="ctr">
                <a:solidFill>
                  <a:schemeClr val="accent5">
                    <a:lumMod val="20000"/>
                    <a:lumOff val="80000"/>
                  </a:schemeClr>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buFont typeface="Arial" pitchFamily="34" charset="0"/>
                  <a:buNone/>
                  <a:defRPr/>
                </a:pPr>
                <a:endParaRPr lang="en-US" dirty="0">
                  <a:latin typeface="Oracle Sans" panose="020B0503020204020204" pitchFamily="34" charset="0"/>
                  <a:cs typeface="Oracle Sans" panose="020B0503020204020204" pitchFamily="34" charset="0"/>
                </a:endParaRPr>
              </a:p>
            </p:txBody>
          </p:sp>
          <p:pic>
            <p:nvPicPr>
              <p:cNvPr id="12" name="Picture 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69200" y="3435350"/>
                <a:ext cx="73818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 name="Multiply 1"/>
          <p:cNvSpPr/>
          <p:nvPr/>
        </p:nvSpPr>
        <p:spPr bwMode="auto">
          <a:xfrm>
            <a:off x="16565804" y="7175493"/>
            <a:ext cx="1143000" cy="1143000"/>
          </a:xfrm>
          <a:prstGeom prst="mathMultiply">
            <a:avLst>
              <a:gd name="adj1" fmla="val 15520"/>
            </a:avLst>
          </a:prstGeom>
          <a:solidFill>
            <a:schemeClr val="bg1"/>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3188856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4"/>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Summary</a:t>
            </a:r>
          </a:p>
        </p:txBody>
      </p:sp>
      <p:sp>
        <p:nvSpPr>
          <p:cNvPr id="79877" name="Rectangle 5"/>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Oracle Sans" panose="020B0503020204020204" pitchFamily="34" charset="0"/>
                <a:cs typeface="Oracle Sans" panose="020B0503020204020204" pitchFamily="34" charset="0"/>
              </a:rPr>
              <a:t>In this lesson, you should have learned how to:</a:t>
            </a:r>
          </a:p>
          <a:p>
            <a:pPr lvl="1"/>
            <a:r>
              <a:rPr lang="en-US" altLang="en-US" dirty="0">
                <a:latin typeface="Oracle Sans" panose="020B0503020204020204" pitchFamily="34" charset="0"/>
                <a:cs typeface="Oracle Sans" panose="020B0503020204020204" pitchFamily="34" charset="0"/>
              </a:rPr>
              <a:t>Automatically generate sequence numbers by using a sequence generator</a:t>
            </a:r>
          </a:p>
          <a:p>
            <a:pPr lvl="1"/>
            <a:r>
              <a:rPr lang="en-US" altLang="en-US" dirty="0">
                <a:latin typeface="Oracle Sans" panose="020B0503020204020204" pitchFamily="34" charset="0"/>
                <a:cs typeface="Oracle Sans" panose="020B0503020204020204" pitchFamily="34" charset="0"/>
              </a:rPr>
              <a:t>Use synonyms to provide alternative names for objects</a:t>
            </a:r>
          </a:p>
          <a:p>
            <a:pPr lvl="1"/>
            <a:r>
              <a:rPr lang="en-US" altLang="en-US" dirty="0">
                <a:latin typeface="Oracle Sans" panose="020B0503020204020204" pitchFamily="34" charset="0"/>
                <a:cs typeface="Oracle Sans" panose="020B0503020204020204" pitchFamily="34" charset="0"/>
              </a:rPr>
              <a:t>Create indexes to improve the speed of query retrieval</a:t>
            </a:r>
          </a:p>
          <a:p>
            <a:pPr lvl="1"/>
            <a:r>
              <a:rPr lang="en-US" altLang="en-US" dirty="0">
                <a:latin typeface="Oracle Sans" panose="020B0503020204020204" pitchFamily="34" charset="0"/>
                <a:cs typeface="Oracle Sans" panose="020B0503020204020204" pitchFamily="34" charset="0"/>
              </a:rPr>
              <a:t>Find information about your objects through the following dictionary views:</a:t>
            </a:r>
          </a:p>
          <a:p>
            <a:pPr lvl="2"/>
            <a:r>
              <a:rPr lang="en-US" altLang="en-US" dirty="0">
                <a:latin typeface="Courier New" panose="02070309020205020404" pitchFamily="49" charset="0"/>
                <a:cs typeface="Courier New" panose="02070309020205020404" pitchFamily="49" charset="0"/>
              </a:rPr>
              <a:t>USER_INDEXES</a:t>
            </a:r>
          </a:p>
          <a:p>
            <a:pPr lvl="2"/>
            <a:r>
              <a:rPr lang="en-US" altLang="en-US" dirty="0">
                <a:latin typeface="Courier New" panose="02070309020205020404" pitchFamily="49" charset="0"/>
                <a:cs typeface="Courier New" panose="02070309020205020404" pitchFamily="49" charset="0"/>
              </a:rPr>
              <a:t>USER_SEQUENCES</a:t>
            </a:r>
          </a:p>
          <a:p>
            <a:pPr lvl="2"/>
            <a:r>
              <a:rPr lang="en-US" altLang="en-US" dirty="0">
                <a:latin typeface="Courier New" panose="02070309020205020404" pitchFamily="49" charset="0"/>
                <a:cs typeface="Courier New" panose="02070309020205020404" pitchFamily="49" charset="0"/>
              </a:rPr>
              <a:t>USER_SYNONYMS</a:t>
            </a:r>
          </a:p>
          <a:p>
            <a:pPr lvl="1"/>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440829534"/>
      </p:ext>
    </p:extLst>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4"/>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a:latin typeface="+mj-lt"/>
                <a:cs typeface="Oracle Sans" panose="020B0503020204020204" pitchFamily="34" charset="0"/>
              </a:rPr>
              <a:t>Practice </a:t>
            </a:r>
            <a:r>
              <a:rPr lang="en-US" altLang="en-US" smtClean="0">
                <a:latin typeface="+mj-lt"/>
                <a:cs typeface="Oracle Sans" panose="020B0503020204020204" pitchFamily="34" charset="0"/>
              </a:rPr>
              <a:t>13</a:t>
            </a:r>
            <a:r>
              <a:rPr lang="en-US" altLang="en-US" dirty="0">
                <a:latin typeface="+mj-lt"/>
                <a:cs typeface="Oracle Sans" panose="020B0503020204020204" pitchFamily="34" charset="0"/>
              </a:rPr>
              <a:t>: Overview</a:t>
            </a:r>
          </a:p>
        </p:txBody>
      </p:sp>
      <p:sp>
        <p:nvSpPr>
          <p:cNvPr id="81923" name="Rectangle 5"/>
          <p:cNvSpPr>
            <a:spLocks noGrp="1" noChangeArrowheads="1"/>
          </p:cNvSpPr>
          <p:nvPr>
            <p:ph idx="1"/>
          </p:nvPr>
        </p:nvSpPr>
        <p:spPr>
          <a:xfrm>
            <a:off x="933451" y="2272710"/>
            <a:ext cx="16421100" cy="4359716"/>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Oracle Sans" panose="020B0503020204020204" pitchFamily="34" charset="0"/>
                <a:cs typeface="Oracle Sans" panose="020B0503020204020204" pitchFamily="34" charset="0"/>
              </a:rPr>
              <a:t>This practice covers the following topics:</a:t>
            </a:r>
          </a:p>
          <a:p>
            <a:pPr lvl="1"/>
            <a:r>
              <a:rPr lang="en-US" altLang="en-US" dirty="0">
                <a:latin typeface="Oracle Sans" panose="020B0503020204020204" pitchFamily="34" charset="0"/>
                <a:cs typeface="Oracle Sans" panose="020B0503020204020204" pitchFamily="34" charset="0"/>
              </a:rPr>
              <a:t>Creating sequences</a:t>
            </a:r>
          </a:p>
          <a:p>
            <a:pPr lvl="1"/>
            <a:r>
              <a:rPr lang="en-US" altLang="en-US" dirty="0">
                <a:latin typeface="Oracle Sans" panose="020B0503020204020204" pitchFamily="34" charset="0"/>
                <a:cs typeface="Oracle Sans" panose="020B0503020204020204" pitchFamily="34" charset="0"/>
              </a:rPr>
              <a:t>Using sequences</a:t>
            </a:r>
          </a:p>
          <a:p>
            <a:pPr lvl="1"/>
            <a:r>
              <a:rPr lang="en-US" altLang="en-US" dirty="0">
                <a:latin typeface="Oracle Sans" panose="020B0503020204020204" pitchFamily="34" charset="0"/>
                <a:cs typeface="Oracle Sans" panose="020B0503020204020204" pitchFamily="34" charset="0"/>
              </a:rPr>
              <a:t>Querying the dictionary views for sequence information</a:t>
            </a:r>
          </a:p>
          <a:p>
            <a:pPr lvl="1"/>
            <a:r>
              <a:rPr lang="en-US" altLang="en-US" dirty="0">
                <a:latin typeface="Oracle Sans" panose="020B0503020204020204" pitchFamily="34" charset="0"/>
                <a:cs typeface="Oracle Sans" panose="020B0503020204020204" pitchFamily="34" charset="0"/>
              </a:rPr>
              <a:t>Creating synonyms</a:t>
            </a:r>
          </a:p>
          <a:p>
            <a:pPr lvl="1"/>
            <a:r>
              <a:rPr lang="en-US" altLang="en-US" dirty="0">
                <a:latin typeface="Oracle Sans" panose="020B0503020204020204" pitchFamily="34" charset="0"/>
                <a:cs typeface="Oracle Sans" panose="020B0503020204020204" pitchFamily="34" charset="0"/>
              </a:rPr>
              <a:t>Querying the dictionary views for synonyms information</a:t>
            </a:r>
          </a:p>
          <a:p>
            <a:pPr lvl="1"/>
            <a:r>
              <a:rPr lang="en-US" altLang="en-US" dirty="0">
                <a:latin typeface="Oracle Sans" panose="020B0503020204020204" pitchFamily="34" charset="0"/>
                <a:cs typeface="Oracle Sans" panose="020B0503020204020204" pitchFamily="34" charset="0"/>
              </a:rPr>
              <a:t>Creating indexes</a:t>
            </a:r>
          </a:p>
          <a:p>
            <a:pPr lvl="1"/>
            <a:r>
              <a:rPr lang="en-US" altLang="en-US" dirty="0">
                <a:latin typeface="Oracle Sans" panose="020B0503020204020204" pitchFamily="34" charset="0"/>
                <a:cs typeface="Oracle Sans" panose="020B0503020204020204" pitchFamily="34" charset="0"/>
              </a:rPr>
              <a:t>Querying the dictionary views for indexes information</a:t>
            </a:r>
          </a:p>
        </p:txBody>
      </p:sp>
      <p:sp>
        <p:nvSpPr>
          <p:cNvPr id="7" name="Rectangle 6"/>
          <p:cNvSpPr/>
          <p:nvPr/>
        </p:nvSpPr>
        <p:spPr bwMode="auto">
          <a:xfrm rot="16200000" flipV="1">
            <a:off x="14368463" y="4902994"/>
            <a:ext cx="1747838" cy="5567363"/>
          </a:xfrm>
          <a:prstGeom prst="rect">
            <a:avLst/>
          </a:prstGeom>
          <a:gradFill flip="none" rotWithShape="1">
            <a:gsLst>
              <a:gs pos="0">
                <a:srgbClr val="DCE3E4"/>
              </a:gs>
              <a:gs pos="5000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grpSp>
        <p:nvGrpSpPr>
          <p:cNvPr id="8" name="Group 7"/>
          <p:cNvGrpSpPr/>
          <p:nvPr/>
        </p:nvGrpSpPr>
        <p:grpSpPr>
          <a:xfrm>
            <a:off x="14450994" y="6400800"/>
            <a:ext cx="2579706" cy="2577087"/>
            <a:chOff x="9066212" y="3962400"/>
            <a:chExt cx="1941512" cy="1939542"/>
          </a:xfrm>
        </p:grpSpPr>
        <p:sp>
          <p:nvSpPr>
            <p:cNvPr id="9" name="Oval 8"/>
            <p:cNvSpPr>
              <a:spLocks noChangeAspect="1"/>
            </p:cNvSpPr>
            <p:nvPr/>
          </p:nvSpPr>
          <p:spPr bwMode="auto">
            <a:xfrm>
              <a:off x="9066212" y="3962400"/>
              <a:ext cx="1941512" cy="1939542"/>
            </a:xfrm>
            <a:prstGeom prst="ellipse">
              <a:avLst/>
            </a:prstGeom>
            <a:solidFill>
              <a:schemeClr val="bg1"/>
            </a:solidFill>
            <a:ln w="50800" cap="flat" cmpd="sng" algn="ctr">
              <a:solidFill>
                <a:schemeClr val="accent6">
                  <a:lumMod val="40000"/>
                  <a:lumOff val="60000"/>
                </a:schemeClr>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10" name="Oval 9"/>
            <p:cNvSpPr>
              <a:spLocks noChangeAspect="1"/>
            </p:cNvSpPr>
            <p:nvPr/>
          </p:nvSpPr>
          <p:spPr bwMode="auto">
            <a:xfrm>
              <a:off x="9153676" y="4049775"/>
              <a:ext cx="1766585" cy="1764792"/>
            </a:xfrm>
            <a:prstGeom prst="ellipse">
              <a:avLst/>
            </a:prstGeom>
            <a:solidFill>
              <a:schemeClr val="bg1"/>
            </a:solidFill>
            <a:ln w="28575" cap="flat" cmpd="sng" algn="ctr">
              <a:solidFill>
                <a:srgbClr val="C1E0FF"/>
              </a:solidFill>
              <a:prstDash val="solid"/>
              <a:round/>
              <a:headEnd type="none" w="sm" len="sm"/>
              <a:tailEnd type="none" w="sm" len="sm"/>
            </a:ln>
            <a:effectLst>
              <a:innerShdw blurRad="368300">
                <a:srgbClr val="CCECFF"/>
              </a:innerShdw>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76085" y="4324778"/>
              <a:ext cx="1208860" cy="1440933"/>
            </a:xfrm>
            <a:prstGeom prst="rect">
              <a:avLst/>
            </a:prstGeom>
          </p:spPr>
        </p:pic>
      </p:grpSp>
    </p:spTree>
    <p:custDataLst>
      <p:tags r:id="rId1"/>
    </p:custDataLst>
    <p:extLst>
      <p:ext uri="{BB962C8B-B14F-4D97-AF65-F5344CB8AC3E}">
        <p14:creationId xmlns:p14="http://schemas.microsoft.com/office/powerpoint/2010/main" val="299257078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smtClean="0"/>
              <a:t>Lesson Agenda</a:t>
            </a:r>
            <a:endParaRPr lang="en-US" altLang="en-US" dirty="0"/>
          </a:p>
        </p:txBody>
      </p:sp>
      <p:sp>
        <p:nvSpPr>
          <p:cNvPr id="5123" name="Rectangle 5"/>
          <p:cNvSpPr>
            <a:spLocks noGrp="1" noChangeArrowheads="1"/>
          </p:cNvSpPr>
          <p:nvPr>
            <p:ph idx="1"/>
          </p:nvPr>
        </p:nvSpPr>
        <p:spPr>
          <a:xfrm>
            <a:off x="933451" y="2272710"/>
            <a:ext cx="16421100" cy="6715232"/>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dirty="0" smtClean="0"/>
              <a:t>Overview of sequences:</a:t>
            </a:r>
          </a:p>
          <a:p>
            <a:pPr lvl="2"/>
            <a:r>
              <a:rPr lang="en-US" dirty="0" smtClean="0"/>
              <a:t>Creating, using, and modifying a sequence</a:t>
            </a:r>
          </a:p>
          <a:p>
            <a:pPr lvl="2"/>
            <a:r>
              <a:rPr lang="en-US" dirty="0" smtClean="0"/>
              <a:t>Cache sequence values</a:t>
            </a:r>
          </a:p>
          <a:p>
            <a:pPr lvl="2"/>
            <a:r>
              <a:rPr lang="en-US" dirty="0" smtClean="0"/>
              <a:t>NEXTVAL and CURRVAL </a:t>
            </a:r>
            <a:r>
              <a:rPr lang="en-US" dirty="0" err="1" smtClean="0"/>
              <a:t>pseudocolumns</a:t>
            </a:r>
            <a:endParaRPr lang="en-US" dirty="0" smtClean="0"/>
          </a:p>
          <a:p>
            <a:pPr lvl="2"/>
            <a:r>
              <a:rPr lang="en-US" dirty="0" smtClean="0"/>
              <a:t>SQL column defaulting using a sequence</a:t>
            </a:r>
          </a:p>
          <a:p>
            <a:pPr lvl="1">
              <a:buClr>
                <a:schemeClr val="tx1">
                  <a:lumMod val="50000"/>
                  <a:lumOff val="50000"/>
                </a:schemeClr>
              </a:buClr>
            </a:pPr>
            <a:r>
              <a:rPr lang="en-US" dirty="0" smtClean="0">
                <a:solidFill>
                  <a:schemeClr val="tx1">
                    <a:lumMod val="50000"/>
                    <a:lumOff val="50000"/>
                  </a:schemeClr>
                </a:solidFill>
              </a:rPr>
              <a:t>Overview of synonyms</a:t>
            </a:r>
          </a:p>
          <a:p>
            <a:pPr lvl="2">
              <a:buClr>
                <a:schemeClr val="tx1">
                  <a:lumMod val="50000"/>
                  <a:lumOff val="50000"/>
                </a:schemeClr>
              </a:buClr>
            </a:pPr>
            <a:r>
              <a:rPr lang="en-US" dirty="0" smtClean="0">
                <a:solidFill>
                  <a:schemeClr val="tx1">
                    <a:lumMod val="50000"/>
                    <a:lumOff val="50000"/>
                  </a:schemeClr>
                </a:solidFill>
              </a:rPr>
              <a:t>Creating and dropping synonyms</a:t>
            </a:r>
          </a:p>
          <a:p>
            <a:pPr lvl="1">
              <a:buClr>
                <a:schemeClr val="tx1">
                  <a:lumMod val="50000"/>
                  <a:lumOff val="50000"/>
                </a:schemeClr>
              </a:buClr>
            </a:pPr>
            <a:r>
              <a:rPr lang="en-US" dirty="0" smtClean="0">
                <a:solidFill>
                  <a:schemeClr val="tx1">
                    <a:lumMod val="50000"/>
                    <a:lumOff val="50000"/>
                  </a:schemeClr>
                </a:solidFill>
              </a:rPr>
              <a:t>Overview of indexes</a:t>
            </a:r>
          </a:p>
          <a:p>
            <a:pPr lvl="2">
              <a:buClr>
                <a:schemeClr val="tx1">
                  <a:lumMod val="50000"/>
                  <a:lumOff val="50000"/>
                </a:schemeClr>
              </a:buClr>
            </a:pPr>
            <a:r>
              <a:rPr lang="en-US" dirty="0" smtClean="0">
                <a:solidFill>
                  <a:schemeClr val="tx1">
                    <a:lumMod val="50000"/>
                    <a:lumOff val="50000"/>
                  </a:schemeClr>
                </a:solidFill>
              </a:rPr>
              <a:t>Creating indexes</a:t>
            </a:r>
          </a:p>
          <a:p>
            <a:pPr lvl="2">
              <a:buClr>
                <a:schemeClr val="tx1">
                  <a:lumMod val="50000"/>
                  <a:lumOff val="50000"/>
                </a:schemeClr>
              </a:buClr>
            </a:pPr>
            <a:r>
              <a:rPr lang="en-US" dirty="0" smtClean="0">
                <a:solidFill>
                  <a:schemeClr val="tx1">
                    <a:lumMod val="50000"/>
                    <a:lumOff val="50000"/>
                  </a:schemeClr>
                </a:solidFill>
              </a:rPr>
              <a:t>Using the CREATE TABLE statement</a:t>
            </a:r>
          </a:p>
          <a:p>
            <a:pPr lvl="2">
              <a:buClr>
                <a:schemeClr val="tx1">
                  <a:lumMod val="50000"/>
                  <a:lumOff val="50000"/>
                </a:schemeClr>
              </a:buClr>
            </a:pPr>
            <a:r>
              <a:rPr lang="en-US" dirty="0" smtClean="0">
                <a:solidFill>
                  <a:schemeClr val="tx1">
                    <a:lumMod val="50000"/>
                    <a:lumOff val="50000"/>
                  </a:schemeClr>
                </a:solidFill>
              </a:rPr>
              <a:t>Creating function-based indexes</a:t>
            </a:r>
          </a:p>
          <a:p>
            <a:pPr lvl="2">
              <a:buClr>
                <a:schemeClr val="tx1">
                  <a:lumMod val="50000"/>
                  <a:lumOff val="50000"/>
                </a:schemeClr>
              </a:buClr>
            </a:pPr>
            <a:r>
              <a:rPr lang="en-US" dirty="0" smtClean="0">
                <a:solidFill>
                  <a:schemeClr val="tx1">
                    <a:lumMod val="50000"/>
                    <a:lumOff val="50000"/>
                  </a:schemeClr>
                </a:solidFill>
              </a:rPr>
              <a:t>Creating multiple indexes on the same set of columns</a:t>
            </a:r>
          </a:p>
          <a:p>
            <a:pPr lvl="2">
              <a:buClr>
                <a:schemeClr val="tx1">
                  <a:lumMod val="50000"/>
                  <a:lumOff val="50000"/>
                </a:schemeClr>
              </a:buClr>
            </a:pPr>
            <a:r>
              <a:rPr lang="en-US" dirty="0" smtClean="0">
                <a:solidFill>
                  <a:schemeClr val="tx1">
                    <a:lumMod val="50000"/>
                    <a:lumOff val="50000"/>
                  </a:schemeClr>
                </a:solidFill>
              </a:rPr>
              <a:t>Removing indexes</a:t>
            </a:r>
            <a:endParaRPr lang="en-US" dirty="0">
              <a:solidFill>
                <a:schemeClr val="tx1">
                  <a:lumMod val="50000"/>
                  <a:lumOff val="50000"/>
                </a:schemeClr>
              </a:solidFill>
            </a:endParaRPr>
          </a:p>
        </p:txBody>
      </p:sp>
      <p:grpSp>
        <p:nvGrpSpPr>
          <p:cNvPr id="11" name="Group 10"/>
          <p:cNvGrpSpPr/>
          <p:nvPr/>
        </p:nvGrpSpPr>
        <p:grpSpPr>
          <a:xfrm>
            <a:off x="12470189" y="6446045"/>
            <a:ext cx="5818827" cy="2500313"/>
            <a:chOff x="5242557" y="4297363"/>
            <a:chExt cx="3879218" cy="1666875"/>
          </a:xfrm>
        </p:grpSpPr>
        <p:sp>
          <p:nvSpPr>
            <p:cNvPr id="12" name="Rectangle 11"/>
            <p:cNvSpPr/>
            <p:nvPr/>
          </p:nvSpPr>
          <p:spPr bwMode="auto">
            <a:xfrm rot="16200000" flipV="1">
              <a:off x="6683375" y="3222625"/>
              <a:ext cx="1165225" cy="3711575"/>
            </a:xfrm>
            <a:prstGeom prst="rect">
              <a:avLst/>
            </a:prstGeom>
            <a:gradFill flip="none" rotWithShape="1">
              <a:gsLst>
                <a:gs pos="0">
                  <a:srgbClr val="DCE3E4"/>
                </a:gs>
                <a:gs pos="5000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defRPr/>
              </a:pPr>
              <a:endParaRPr lang="en-US" dirty="0">
                <a:latin typeface="Oracle Sans" panose="020B0503020204020204" pitchFamily="34" charset="0"/>
                <a:cs typeface="Oracle Sans" panose="020B0503020204020204" pitchFamily="34" charset="0"/>
              </a:endParaRPr>
            </a:p>
          </p:txBody>
        </p:sp>
        <p:sp>
          <p:nvSpPr>
            <p:cNvPr id="13" name="Oval 12"/>
            <p:cNvSpPr>
              <a:spLocks noChangeAspect="1"/>
            </p:cNvSpPr>
            <p:nvPr/>
          </p:nvSpPr>
          <p:spPr bwMode="auto">
            <a:xfrm>
              <a:off x="5242557" y="4297363"/>
              <a:ext cx="1563687" cy="1562100"/>
            </a:xfrm>
            <a:prstGeom prst="ellipse">
              <a:avLst/>
            </a:prstGeom>
            <a:solidFill>
              <a:schemeClr val="bg1"/>
            </a:solidFill>
            <a:ln w="50800" cap="flat" cmpd="sng" algn="ctr">
              <a:solidFill>
                <a:schemeClr val="accent6">
                  <a:lumMod val="40000"/>
                  <a:lumOff val="60000"/>
                </a:schemeClr>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pic>
          <p:nvPicPr>
            <p:cNvPr id="14" name="Picture 5"/>
            <p:cNvPicPr>
              <a:picLocks noChangeAspect="1"/>
            </p:cNvPicPr>
            <p:nvPr/>
          </p:nvPicPr>
          <p:blipFill>
            <a:blip r:embed="rId4" cstate="print"/>
            <a:srcRect/>
            <a:stretch>
              <a:fillRect/>
            </a:stretch>
          </p:blipFill>
          <p:spPr bwMode="auto">
            <a:xfrm>
              <a:off x="5404482" y="4449763"/>
              <a:ext cx="1219200" cy="1514475"/>
            </a:xfrm>
            <a:prstGeom prst="rect">
              <a:avLst/>
            </a:prstGeom>
            <a:noFill/>
            <a:ln w="9525">
              <a:noFill/>
              <a:miter lim="800000"/>
              <a:headEnd/>
              <a:tailEnd/>
            </a:ln>
          </p:spPr>
        </p:pic>
      </p:grpSp>
    </p:spTree>
    <p:custDataLst>
      <p:tags r:id="rId1"/>
    </p:custDataLst>
    <p:extLst>
      <p:ext uri="{BB962C8B-B14F-4D97-AF65-F5344CB8AC3E}">
        <p14:creationId xmlns:p14="http://schemas.microsoft.com/office/powerpoint/2010/main" val="247416090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0180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dirty="0">
                <a:latin typeface="+mj-lt"/>
                <a:cs typeface="Oracle Sans" panose="020B0503020204020204" pitchFamily="34" charset="0"/>
              </a:rPr>
              <a:t>E-Commerce Scenario</a:t>
            </a:r>
          </a:p>
        </p:txBody>
      </p:sp>
      <p:sp>
        <p:nvSpPr>
          <p:cNvPr id="7" name="Content Placeholder 6">
            <a:extLst>
              <a:ext uri="{FF2B5EF4-FFF2-40B4-BE49-F238E27FC236}">
                <a16:creationId xmlns="" xmlns:a16="http://schemas.microsoft.com/office/drawing/2014/main" id="{FF771058-427F-4ABD-BB01-974BA44F8D36}"/>
              </a:ext>
            </a:extLst>
          </p:cNvPr>
          <p:cNvSpPr>
            <a:spLocks noGrp="1"/>
          </p:cNvSpPr>
          <p:nvPr>
            <p:ph idx="1"/>
          </p:nvPr>
        </p:nvSpPr>
        <p:spPr>
          <a:xfrm>
            <a:off x="1277366" y="2880721"/>
            <a:ext cx="16421100" cy="614075"/>
          </a:xfrm>
        </p:spPr>
        <p:txBody>
          <a:bodyPr/>
          <a:lstStyle/>
          <a:p>
            <a:endParaRPr lang="en-IN" sz="3600"/>
          </a:p>
        </p:txBody>
      </p:sp>
      <p:sp>
        <p:nvSpPr>
          <p:cNvPr id="14" name="Rounded Rectangle 13"/>
          <p:cNvSpPr/>
          <p:nvPr/>
        </p:nvSpPr>
        <p:spPr bwMode="auto">
          <a:xfrm>
            <a:off x="1081950" y="7079775"/>
            <a:ext cx="4634066" cy="2672237"/>
          </a:xfrm>
          <a:prstGeom prst="roundRect">
            <a:avLst>
              <a:gd name="adj" fmla="val 16432"/>
            </a:avLst>
          </a:prstGeom>
          <a:gradFill flip="none" rotWithShape="1">
            <a:gsLst>
              <a:gs pos="100000">
                <a:srgbClr val="F6F8F8"/>
              </a:gs>
              <a:gs pos="0">
                <a:schemeClr val="bg1"/>
              </a:gs>
            </a:gsLst>
            <a:lin ang="2700000" scaled="1"/>
            <a:tileRect/>
          </a:gradFill>
          <a:ln w="28575" cap="flat" cmpd="sng" algn="ctr">
            <a:gradFill flip="none" rotWithShape="1">
              <a:gsLst>
                <a:gs pos="0">
                  <a:schemeClr val="accent6">
                    <a:lumMod val="40000"/>
                    <a:lumOff val="60000"/>
                  </a:schemeClr>
                </a:gs>
                <a:gs pos="50000">
                  <a:schemeClr val="bg1"/>
                </a:gs>
                <a:gs pos="100000">
                  <a:schemeClr val="bg1"/>
                </a:gs>
              </a:gsLst>
              <a:lin ang="10800000" scaled="1"/>
              <a:tileRect/>
            </a:gra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defRPr/>
            </a:pPr>
            <a:endParaRPr lang="en-US" sz="2000" dirty="0">
              <a:latin typeface="Oracle Sans" panose="020B0503020204020204" pitchFamily="34" charset="0"/>
              <a:cs typeface="Oracle Sans" panose="020B0503020204020204" pitchFamily="34"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01516" y="7315025"/>
            <a:ext cx="1643831" cy="2393156"/>
          </a:xfrm>
          <a:prstGeom prst="rect">
            <a:avLst/>
          </a:prstGeom>
        </p:spPr>
      </p:pic>
      <p:sp>
        <p:nvSpPr>
          <p:cNvPr id="16" name="TextBox 15"/>
          <p:cNvSpPr txBox="1"/>
          <p:nvPr/>
        </p:nvSpPr>
        <p:spPr>
          <a:xfrm>
            <a:off x="990971" y="7692928"/>
            <a:ext cx="1998705" cy="156966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400" dirty="0" err="1">
                <a:latin typeface="Courier New"/>
                <a:cs typeface="Oracle Sans" panose="020B0503020204020204" pitchFamily="34" charset="0"/>
              </a:rPr>
              <a:t>order_id</a:t>
            </a:r>
            <a:r>
              <a:rPr lang="en-US" sz="2400" dirty="0">
                <a:latin typeface="Courier New"/>
                <a:cs typeface="Oracle Sans" panose="020B0503020204020204" pitchFamily="34" charset="0"/>
              </a:rPr>
              <a:t> </a:t>
            </a:r>
            <a:r>
              <a:rPr lang="en-US" sz="2400" dirty="0">
                <a:latin typeface="Oracle Sans" panose="020B0503020204020204" pitchFamily="34" charset="0"/>
                <a:cs typeface="Oracle Sans" panose="020B0503020204020204" pitchFamily="34" charset="0"/>
              </a:rPr>
              <a:t>column uses </a:t>
            </a:r>
            <a:r>
              <a:rPr lang="en-US" sz="2400" dirty="0" err="1">
                <a:latin typeface="Courier New"/>
                <a:cs typeface="Oracle Sans" panose="020B0503020204020204" pitchFamily="34" charset="0"/>
              </a:rPr>
              <a:t>oid</a:t>
            </a:r>
            <a:r>
              <a:rPr lang="en-US" sz="2400" dirty="0">
                <a:latin typeface="Courier New"/>
                <a:cs typeface="Oracle Sans" panose="020B0503020204020204" pitchFamily="34" charset="0"/>
              </a:rPr>
              <a:t>_</a:t>
            </a:r>
            <a:br>
              <a:rPr lang="en-US" sz="2400" dirty="0">
                <a:latin typeface="Courier New"/>
                <a:cs typeface="Oracle Sans" panose="020B0503020204020204" pitchFamily="34" charset="0"/>
              </a:rPr>
            </a:br>
            <a:r>
              <a:rPr lang="en-US" sz="2400" dirty="0">
                <a:latin typeface="Courier New"/>
                <a:cs typeface="Oracle Sans" panose="020B0503020204020204" pitchFamily="34" charset="0"/>
              </a:rPr>
              <a:t>sequence</a:t>
            </a:r>
          </a:p>
        </p:txBody>
      </p:sp>
      <p:cxnSp>
        <p:nvCxnSpPr>
          <p:cNvPr id="17" name="Straight Arrow Connector 16"/>
          <p:cNvCxnSpPr>
            <a:cxnSpLocks/>
          </p:cNvCxnSpPr>
          <p:nvPr/>
        </p:nvCxnSpPr>
        <p:spPr bwMode="auto">
          <a:xfrm flipH="1">
            <a:off x="2989677" y="8088666"/>
            <a:ext cx="1113763" cy="0"/>
          </a:xfrm>
          <a:prstGeom prst="straightConnector1">
            <a:avLst/>
          </a:prstGeom>
          <a:noFill/>
          <a:ln w="28575" cap="flat" cmpd="sng" algn="ctr">
            <a:solidFill>
              <a:schemeClr val="accent4"/>
            </a:solidFill>
            <a:prstDash val="solid"/>
            <a:round/>
            <a:headEnd type="none" w="sm" len="sm"/>
            <a:tailEnd type="triangle" w="lg" len="lg"/>
          </a:ln>
          <a:effectLst/>
        </p:spPr>
      </p:cxnSp>
      <p:sp>
        <p:nvSpPr>
          <p:cNvPr id="18" name="TextBox 17"/>
          <p:cNvSpPr txBox="1"/>
          <p:nvPr/>
        </p:nvSpPr>
        <p:spPr>
          <a:xfrm>
            <a:off x="7064533" y="7482680"/>
            <a:ext cx="4502221" cy="830997"/>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400" dirty="0">
                <a:latin typeface="+mn-lt"/>
                <a:cs typeface="Oracle Sans" panose="020B0503020204020204" pitchFamily="34" charset="0"/>
              </a:rPr>
              <a:t>Order entry needs to be made in the </a:t>
            </a:r>
            <a:r>
              <a:rPr lang="en-US" sz="2400" dirty="0">
                <a:latin typeface="Courier New" panose="02070309020205020404" pitchFamily="49" charset="0"/>
                <a:cs typeface="Courier New" panose="02070309020205020404" pitchFamily="49" charset="0"/>
              </a:rPr>
              <a:t>ORDERS</a:t>
            </a:r>
            <a:r>
              <a:rPr lang="en-US" sz="2400" dirty="0">
                <a:latin typeface="+mn-lt"/>
                <a:cs typeface="Oracle Sans" panose="020B0503020204020204" pitchFamily="34" charset="0"/>
              </a:rPr>
              <a:t> table</a:t>
            </a:r>
          </a:p>
        </p:txBody>
      </p:sp>
      <p:sp>
        <p:nvSpPr>
          <p:cNvPr id="19" name="Rectangle 18"/>
          <p:cNvSpPr/>
          <p:nvPr/>
        </p:nvSpPr>
        <p:spPr>
          <a:xfrm>
            <a:off x="7087615" y="8599884"/>
            <a:ext cx="5026818" cy="830997"/>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400" dirty="0" err="1">
                <a:latin typeface="Courier New"/>
                <a:cs typeface="Oracle Sans" panose="020B0503020204020204" pitchFamily="34" charset="0"/>
              </a:rPr>
              <a:t>order_id</a:t>
            </a:r>
            <a:r>
              <a:rPr lang="en-US" sz="2400" dirty="0">
                <a:latin typeface="Courier New"/>
                <a:cs typeface="Oracle Sans" panose="020B0503020204020204" pitchFamily="34" charset="0"/>
              </a:rPr>
              <a:t> = </a:t>
            </a:r>
            <a:r>
              <a:rPr lang="en-US" sz="2400" dirty="0">
                <a:latin typeface="Oracle Sans" panose="020B0503020204020204" pitchFamily="34" charset="0"/>
                <a:cs typeface="Oracle Sans" panose="020B0503020204020204" pitchFamily="34" charset="0"/>
              </a:rPr>
              <a:t>next value of </a:t>
            </a:r>
            <a:r>
              <a:rPr lang="en-US" sz="2400" dirty="0" err="1">
                <a:latin typeface="Courier New"/>
                <a:cs typeface="Oracle Sans" panose="020B0503020204020204" pitchFamily="34" charset="0"/>
              </a:rPr>
              <a:t>oid_sequence</a:t>
            </a:r>
            <a:endParaRPr lang="en-US" sz="2400" dirty="0">
              <a:latin typeface="Courier New"/>
              <a:cs typeface="Oracle Sans" panose="020B0503020204020204" pitchFamily="34" charset="0"/>
            </a:endParaRPr>
          </a:p>
        </p:txBody>
      </p:sp>
      <p:cxnSp>
        <p:nvCxnSpPr>
          <p:cNvPr id="20" name="Elbow Connector 19"/>
          <p:cNvCxnSpPr>
            <a:stCxn id="24" idx="2"/>
            <a:endCxn id="14" idx="3"/>
          </p:cNvCxnSpPr>
          <p:nvPr/>
        </p:nvCxnSpPr>
        <p:spPr bwMode="auto">
          <a:xfrm rot="5400000">
            <a:off x="9942740" y="3722920"/>
            <a:ext cx="466251" cy="8919697"/>
          </a:xfrm>
          <a:prstGeom prst="bentConnector2">
            <a:avLst/>
          </a:prstGeom>
          <a:noFill/>
          <a:ln w="28575" cap="flat" cmpd="sng" algn="ctr">
            <a:solidFill>
              <a:schemeClr val="accent4"/>
            </a:solidFill>
            <a:prstDash val="solid"/>
            <a:round/>
            <a:headEnd type="none" w="sm" len="sm"/>
            <a:tailEnd type="triangle" w="lg" len="lg"/>
          </a:ln>
          <a:effectLst/>
        </p:spPr>
      </p:cxnSp>
      <p:sp>
        <p:nvSpPr>
          <p:cNvPr id="21" name="Rectangle 20"/>
          <p:cNvSpPr>
            <a:spLocks noChangeArrowheads="1"/>
          </p:cNvSpPr>
          <p:nvPr/>
        </p:nvSpPr>
        <p:spPr bwMode="auto">
          <a:xfrm flipH="1">
            <a:off x="12566339" y="4195420"/>
            <a:ext cx="4009946" cy="2874651"/>
          </a:xfrm>
          <a:prstGeom prst="rect">
            <a:avLst/>
          </a:prstGeom>
          <a:solidFill>
            <a:srgbClr val="C9DAEE"/>
          </a:solidFill>
          <a:ln>
            <a:noFill/>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anose="020B0604020202020204" pitchFamily="34" charset="0"/>
            </a:pPr>
            <a:endParaRPr lang="en-US" altLang="en-US" sz="2000" dirty="0">
              <a:latin typeface="Oracle Sans" panose="020B0503020204020204" pitchFamily="34" charset="0"/>
              <a:cs typeface="Oracle Sans" panose="020B0503020204020204" pitchFamily="34" charset="0"/>
            </a:endParaRPr>
          </a:p>
        </p:txBody>
      </p:sp>
      <p:sp>
        <p:nvSpPr>
          <p:cNvPr id="22" name="Rectangle 5"/>
          <p:cNvSpPr>
            <a:spLocks noChangeArrowheads="1"/>
          </p:cNvSpPr>
          <p:nvPr/>
        </p:nvSpPr>
        <p:spPr bwMode="auto">
          <a:xfrm>
            <a:off x="16447746" y="4195420"/>
            <a:ext cx="1841270" cy="2874651"/>
          </a:xfrm>
          <a:prstGeom prst="rect">
            <a:avLst/>
          </a:prstGeom>
          <a:gradFill rotWithShape="1">
            <a:gsLst>
              <a:gs pos="0">
                <a:srgbClr val="C9DAEE"/>
              </a:gs>
              <a:gs pos="100000">
                <a:schemeClr val="bg1"/>
              </a:gs>
            </a:gsLst>
            <a:lin ang="0" scaled="1"/>
          </a:gradFill>
          <a:ln>
            <a:noFill/>
          </a:ln>
          <a:extLst>
            <a:ext uri="{91240B29-F687-4F45-9708-019B960494DF}">
              <a14:hiddenLine xmlns:a14="http://schemas.microsoft.com/office/drawing/2010/main" w="28575" algn="ctr">
                <a:solidFill>
                  <a:srgbClr val="000000"/>
                </a:solidFill>
                <a:round/>
                <a:headEnd type="none" w="sm" len="sm"/>
                <a:tailEnd type="none" w="sm" len="sm"/>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anose="020B0604020202020204" pitchFamily="34" charset="0"/>
            </a:pPr>
            <a:endParaRPr lang="en-US" altLang="en-US" sz="2000" dirty="0">
              <a:latin typeface="Oracle Sans" panose="020B0503020204020204" pitchFamily="34" charset="0"/>
              <a:cs typeface="Oracle Sans" panose="020B0503020204020204" pitchFamily="34" charset="0"/>
            </a:endParaRP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913833" y="4474675"/>
            <a:ext cx="3481587" cy="2316141"/>
          </a:xfrm>
          <a:prstGeom prst="round2DiagRect">
            <a:avLst>
              <a:gd name="adj1" fmla="val 16667"/>
              <a:gd name="adj2" fmla="val 0"/>
            </a:avLst>
          </a:prstGeom>
          <a:ln w="57150" cap="sq">
            <a:solidFill>
              <a:schemeClr val="bg1"/>
            </a:solidFill>
            <a:miter lim="800000"/>
          </a:ln>
          <a:effectLst/>
        </p:spPr>
      </p:pic>
      <p:sp>
        <p:nvSpPr>
          <p:cNvPr id="24" name="TextBox 23"/>
          <p:cNvSpPr txBox="1"/>
          <p:nvPr/>
        </p:nvSpPr>
        <p:spPr>
          <a:xfrm>
            <a:off x="13101233" y="7118646"/>
            <a:ext cx="3068960" cy="830997"/>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r>
              <a:rPr lang="en-US" sz="2400" dirty="0">
                <a:latin typeface="Oracle Sans" panose="020B0503020204020204" pitchFamily="34" charset="0"/>
                <a:cs typeface="Oracle Sans" panose="020B0503020204020204" pitchFamily="34" charset="0"/>
              </a:rPr>
              <a:t>Customer places order</a:t>
            </a:r>
          </a:p>
        </p:txBody>
      </p:sp>
      <p:grpSp>
        <p:nvGrpSpPr>
          <p:cNvPr id="3" name="Group 2"/>
          <p:cNvGrpSpPr/>
          <p:nvPr/>
        </p:nvGrpSpPr>
        <p:grpSpPr>
          <a:xfrm>
            <a:off x="1029716" y="2208212"/>
            <a:ext cx="10777235" cy="4310609"/>
            <a:chOff x="311536" y="277001"/>
            <a:chExt cx="7678221" cy="3071085"/>
          </a:xfrm>
        </p:grpSpPr>
        <p:sp>
          <p:nvSpPr>
            <p:cNvPr id="25" name="Rounded Rectangle 24"/>
            <p:cNvSpPr/>
            <p:nvPr/>
          </p:nvSpPr>
          <p:spPr bwMode="auto">
            <a:xfrm>
              <a:off x="311536" y="644795"/>
              <a:ext cx="6983017" cy="2703291"/>
            </a:xfrm>
            <a:prstGeom prst="roundRect">
              <a:avLst>
                <a:gd name="adj" fmla="val 9150"/>
              </a:avLst>
            </a:prstGeom>
            <a:gradFill flip="none" rotWithShape="1">
              <a:gsLst>
                <a:gs pos="0">
                  <a:schemeClr val="bg1"/>
                </a:gs>
                <a:gs pos="100000">
                  <a:srgbClr val="FFE1E1"/>
                </a:gs>
              </a:gsLst>
              <a:lin ang="16200000" scaled="1"/>
              <a:tileRect/>
            </a:gradFill>
            <a:ln w="38100" cap="flat" cmpd="sng" algn="ctr">
              <a:gradFill flip="none" rotWithShape="1">
                <a:gsLst>
                  <a:gs pos="0">
                    <a:schemeClr val="bg1"/>
                  </a:gs>
                  <a:gs pos="100000">
                    <a:schemeClr val="accent1">
                      <a:lumMod val="30000"/>
                      <a:lumOff val="70000"/>
                    </a:schemeClr>
                  </a:gs>
                </a:gsLst>
                <a:lin ang="16200000" scaled="1"/>
                <a:tileRect/>
              </a:gra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8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26" name="Oval 25"/>
            <p:cNvSpPr/>
            <p:nvPr/>
          </p:nvSpPr>
          <p:spPr bwMode="auto">
            <a:xfrm>
              <a:off x="6730187" y="1230489"/>
              <a:ext cx="1259570" cy="1259570"/>
            </a:xfrm>
            <a:prstGeom prst="ellipse">
              <a:avLst/>
            </a:prstGeom>
            <a:solidFill>
              <a:schemeClr val="bg1"/>
            </a:solidFill>
            <a:ln w="38100" cap="flat" cmpd="sng" algn="ctr">
              <a:gradFill flip="none" rotWithShape="1">
                <a:gsLst>
                  <a:gs pos="0">
                    <a:schemeClr val="bg1"/>
                  </a:gs>
                  <a:gs pos="100000">
                    <a:schemeClr val="accent1">
                      <a:lumMod val="45000"/>
                      <a:lumOff val="55000"/>
                    </a:schemeClr>
                  </a:gs>
                </a:gsLst>
                <a:lin ang="0" scaled="1"/>
                <a:tileRect/>
              </a:gra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sz="2000" dirty="0">
                <a:latin typeface="Oracle Sans" panose="020B0503020204020204" pitchFamily="34" charset="0"/>
                <a:cs typeface="Oracle Sans" panose="020B0503020204020204" pitchFamily="34" charset="0"/>
              </a:endParaRPr>
            </a:p>
          </p:txBody>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83333" y="1278066"/>
              <a:ext cx="1051741" cy="1051741"/>
            </a:xfrm>
            <a:prstGeom prst="rect">
              <a:avLst/>
            </a:prstGeom>
          </p:spPr>
        </p:pic>
        <p:sp>
          <p:nvSpPr>
            <p:cNvPr id="28" name="Oval 27"/>
            <p:cNvSpPr/>
            <p:nvPr/>
          </p:nvSpPr>
          <p:spPr bwMode="auto">
            <a:xfrm>
              <a:off x="2703445" y="488027"/>
              <a:ext cx="1004866" cy="1004866"/>
            </a:xfrm>
            <a:prstGeom prst="ellipse">
              <a:avLst/>
            </a:prstGeom>
            <a:solidFill>
              <a:schemeClr val="accent1">
                <a:lumMod val="40000"/>
                <a:lumOff val="60000"/>
              </a:schemeClr>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8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29" name="Oval 28"/>
            <p:cNvSpPr/>
            <p:nvPr/>
          </p:nvSpPr>
          <p:spPr bwMode="auto">
            <a:xfrm>
              <a:off x="2813919" y="593185"/>
              <a:ext cx="879974" cy="879974"/>
            </a:xfrm>
            <a:prstGeom prst="ellipse">
              <a:avLst/>
            </a:prstGeom>
            <a:solidFill>
              <a:srgbClr val="B0C3C8"/>
            </a:solidFill>
            <a:ln w="28575" cap="flat" cmpd="sng" algn="ctr">
              <a:solidFill>
                <a:schemeClr val="bg1"/>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8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pic>
          <p:nvPicPr>
            <p:cNvPr id="30" name="Picture 29"/>
            <p:cNvPicPr>
              <a:picLocks noChangeAspect="1"/>
            </p:cNvPicPr>
            <p:nvPr/>
          </p:nvPicPr>
          <p:blipFill>
            <a:blip r:embed="rId7" cstate="print">
              <a:duotone>
                <a:prstClr val="black"/>
                <a:srgbClr val="0070C0">
                  <a:tint val="45000"/>
                  <a:satMod val="400000"/>
                </a:srgbClr>
              </a:duotone>
              <a:extLst>
                <a:ext uri="{28A0092B-C50C-407E-A947-70E740481C1C}">
                  <a14:useLocalDpi xmlns:a14="http://schemas.microsoft.com/office/drawing/2010/main" val="0"/>
                </a:ext>
              </a:extLst>
            </a:blip>
            <a:stretch>
              <a:fillRect/>
            </a:stretch>
          </p:blipFill>
          <p:spPr>
            <a:xfrm>
              <a:off x="311536" y="1064430"/>
              <a:ext cx="2365978" cy="1910982"/>
            </a:xfrm>
            <a:prstGeom prst="rect">
              <a:avLst/>
            </a:prstGeom>
          </p:spPr>
        </p:pic>
        <p:sp>
          <p:nvSpPr>
            <p:cNvPr id="31" name="Rectangle 30"/>
            <p:cNvSpPr/>
            <p:nvPr/>
          </p:nvSpPr>
          <p:spPr bwMode="auto">
            <a:xfrm>
              <a:off x="589508" y="1334954"/>
              <a:ext cx="1762076" cy="1167008"/>
            </a:xfrm>
            <a:prstGeom prst="rect">
              <a:avLst/>
            </a:prstGeom>
            <a:solidFill>
              <a:schemeClr val="bg1"/>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8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62772" y="1348735"/>
              <a:ext cx="980965" cy="980965"/>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0292" y="1642325"/>
              <a:ext cx="1217614" cy="1217614"/>
            </a:xfrm>
            <a:prstGeom prst="rect">
              <a:avLst/>
            </a:prstGeom>
          </p:spPr>
        </p:pic>
        <p:sp>
          <p:nvSpPr>
            <p:cNvPr id="34" name="Oval 33"/>
            <p:cNvSpPr/>
            <p:nvPr/>
          </p:nvSpPr>
          <p:spPr bwMode="auto">
            <a:xfrm rot="4755976">
              <a:off x="3780082" y="298779"/>
              <a:ext cx="796244" cy="796244"/>
            </a:xfrm>
            <a:prstGeom prst="ellipse">
              <a:avLst/>
            </a:prstGeom>
            <a:solidFill>
              <a:schemeClr val="accent6">
                <a:lumMod val="60000"/>
                <a:lumOff val="40000"/>
              </a:schemeClr>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8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35" name="Oval 34"/>
            <p:cNvSpPr/>
            <p:nvPr/>
          </p:nvSpPr>
          <p:spPr bwMode="auto">
            <a:xfrm rot="4755976">
              <a:off x="3803399" y="391955"/>
              <a:ext cx="697281" cy="697281"/>
            </a:xfrm>
            <a:prstGeom prst="ellipse">
              <a:avLst/>
            </a:prstGeom>
            <a:solidFill>
              <a:srgbClr val="FF7575"/>
            </a:solidFill>
            <a:ln w="28575" cap="flat" cmpd="sng" algn="ctr">
              <a:solidFill>
                <a:schemeClr val="bg1"/>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8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36" name="Oval 35"/>
            <p:cNvSpPr/>
            <p:nvPr/>
          </p:nvSpPr>
          <p:spPr bwMode="auto">
            <a:xfrm rot="632390">
              <a:off x="4872830" y="699421"/>
              <a:ext cx="800845" cy="800845"/>
            </a:xfrm>
            <a:prstGeom prst="ellipse">
              <a:avLst/>
            </a:prstGeom>
            <a:solidFill>
              <a:schemeClr val="accent1">
                <a:lumMod val="40000"/>
                <a:lumOff val="60000"/>
              </a:schemeClr>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8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37" name="Oval 36"/>
            <p:cNvSpPr/>
            <p:nvPr/>
          </p:nvSpPr>
          <p:spPr bwMode="auto">
            <a:xfrm rot="632390">
              <a:off x="4954002" y="789656"/>
              <a:ext cx="701310" cy="701310"/>
            </a:xfrm>
            <a:prstGeom prst="ellipse">
              <a:avLst/>
            </a:prstGeom>
            <a:solidFill>
              <a:srgbClr val="B0C3C8"/>
            </a:solidFill>
            <a:ln w="28575" cap="flat" cmpd="sng" algn="ctr">
              <a:solidFill>
                <a:schemeClr val="bg1"/>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8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38" name="Oval 37"/>
            <p:cNvSpPr/>
            <p:nvPr/>
          </p:nvSpPr>
          <p:spPr bwMode="auto">
            <a:xfrm rot="18435542">
              <a:off x="3672942" y="1153538"/>
              <a:ext cx="1008961" cy="1008961"/>
            </a:xfrm>
            <a:prstGeom prst="ellipse">
              <a:avLst/>
            </a:prstGeom>
            <a:solidFill>
              <a:schemeClr val="accent6">
                <a:lumMod val="60000"/>
                <a:lumOff val="40000"/>
              </a:schemeClr>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8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39" name="Oval 38"/>
            <p:cNvSpPr/>
            <p:nvPr/>
          </p:nvSpPr>
          <p:spPr bwMode="auto">
            <a:xfrm rot="18435542">
              <a:off x="3798972" y="1203821"/>
              <a:ext cx="883560" cy="883560"/>
            </a:xfrm>
            <a:prstGeom prst="ellipse">
              <a:avLst/>
            </a:prstGeom>
            <a:solidFill>
              <a:srgbClr val="FF7575"/>
            </a:solidFill>
            <a:ln w="28575" cap="flat" cmpd="sng" algn="ctr">
              <a:solidFill>
                <a:schemeClr val="bg1"/>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8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40" name="Oval 39"/>
            <p:cNvSpPr/>
            <p:nvPr/>
          </p:nvSpPr>
          <p:spPr bwMode="auto">
            <a:xfrm rot="751040">
              <a:off x="6142368" y="277001"/>
              <a:ext cx="1004898" cy="1004898"/>
            </a:xfrm>
            <a:prstGeom prst="ellipse">
              <a:avLst/>
            </a:prstGeom>
            <a:solidFill>
              <a:schemeClr val="accent6">
                <a:lumMod val="60000"/>
                <a:lumOff val="40000"/>
              </a:schemeClr>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8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41" name="Oval 40"/>
            <p:cNvSpPr/>
            <p:nvPr/>
          </p:nvSpPr>
          <p:spPr bwMode="auto">
            <a:xfrm rot="751040">
              <a:off x="6242447" y="391557"/>
              <a:ext cx="880002" cy="880002"/>
            </a:xfrm>
            <a:prstGeom prst="ellipse">
              <a:avLst/>
            </a:prstGeom>
            <a:solidFill>
              <a:srgbClr val="FF7575"/>
            </a:solidFill>
            <a:ln w="28575" cap="flat" cmpd="sng" algn="ctr">
              <a:solidFill>
                <a:schemeClr val="bg1"/>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8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42" name="Oval 41"/>
            <p:cNvSpPr/>
            <p:nvPr/>
          </p:nvSpPr>
          <p:spPr bwMode="auto">
            <a:xfrm rot="5839994">
              <a:off x="4715937" y="1588861"/>
              <a:ext cx="1057947" cy="1057947"/>
            </a:xfrm>
            <a:prstGeom prst="ellipse">
              <a:avLst/>
            </a:prstGeom>
            <a:solidFill>
              <a:schemeClr val="accent1">
                <a:lumMod val="40000"/>
                <a:lumOff val="60000"/>
              </a:schemeClr>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8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43" name="Oval 42"/>
            <p:cNvSpPr/>
            <p:nvPr/>
          </p:nvSpPr>
          <p:spPr bwMode="auto">
            <a:xfrm rot="5839994">
              <a:off x="4730627" y="1699018"/>
              <a:ext cx="926458" cy="926458"/>
            </a:xfrm>
            <a:prstGeom prst="ellipse">
              <a:avLst/>
            </a:prstGeom>
            <a:solidFill>
              <a:srgbClr val="B0C3C8"/>
            </a:solidFill>
            <a:ln w="28575" cap="flat" cmpd="sng" algn="ctr">
              <a:solidFill>
                <a:schemeClr val="bg1"/>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8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44" name="Oval 43"/>
            <p:cNvSpPr/>
            <p:nvPr/>
          </p:nvSpPr>
          <p:spPr bwMode="auto">
            <a:xfrm rot="3988232">
              <a:off x="3611458" y="2251504"/>
              <a:ext cx="845800" cy="845800"/>
            </a:xfrm>
            <a:prstGeom prst="ellipse">
              <a:avLst/>
            </a:prstGeom>
            <a:solidFill>
              <a:schemeClr val="accent1">
                <a:lumMod val="40000"/>
                <a:lumOff val="60000"/>
              </a:schemeClr>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8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45" name="Oval 44"/>
            <p:cNvSpPr/>
            <p:nvPr/>
          </p:nvSpPr>
          <p:spPr bwMode="auto">
            <a:xfrm rot="3988232">
              <a:off x="3647196" y="2355482"/>
              <a:ext cx="740678" cy="740678"/>
            </a:xfrm>
            <a:prstGeom prst="ellipse">
              <a:avLst/>
            </a:prstGeom>
            <a:solidFill>
              <a:srgbClr val="B0C3C8"/>
            </a:solidFill>
            <a:ln w="28575" cap="flat" cmpd="sng" algn="ctr">
              <a:solidFill>
                <a:schemeClr val="bg1"/>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8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46" name="Oval 45"/>
            <p:cNvSpPr/>
            <p:nvPr/>
          </p:nvSpPr>
          <p:spPr bwMode="auto">
            <a:xfrm rot="4755976">
              <a:off x="5883730" y="2164942"/>
              <a:ext cx="822291" cy="822291"/>
            </a:xfrm>
            <a:prstGeom prst="ellipse">
              <a:avLst/>
            </a:prstGeom>
            <a:solidFill>
              <a:schemeClr val="accent6">
                <a:lumMod val="60000"/>
                <a:lumOff val="40000"/>
              </a:schemeClr>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8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47" name="Oval 46"/>
            <p:cNvSpPr/>
            <p:nvPr/>
          </p:nvSpPr>
          <p:spPr bwMode="auto">
            <a:xfrm rot="4755976">
              <a:off x="5907810" y="2261166"/>
              <a:ext cx="720091" cy="720091"/>
            </a:xfrm>
            <a:prstGeom prst="ellipse">
              <a:avLst/>
            </a:prstGeom>
            <a:solidFill>
              <a:srgbClr val="FF7575"/>
            </a:solidFill>
            <a:ln w="28575" cap="flat" cmpd="sng" algn="ctr">
              <a:solidFill>
                <a:schemeClr val="bg1"/>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8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48" name="Oval 47"/>
            <p:cNvSpPr/>
            <p:nvPr/>
          </p:nvSpPr>
          <p:spPr bwMode="auto">
            <a:xfrm rot="4755976">
              <a:off x="2789145" y="1613343"/>
              <a:ext cx="909595" cy="909595"/>
            </a:xfrm>
            <a:prstGeom prst="ellipse">
              <a:avLst/>
            </a:prstGeom>
            <a:solidFill>
              <a:schemeClr val="accent6">
                <a:lumMod val="60000"/>
                <a:lumOff val="40000"/>
              </a:schemeClr>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8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49" name="Oval 48"/>
            <p:cNvSpPr/>
            <p:nvPr/>
          </p:nvSpPr>
          <p:spPr bwMode="auto">
            <a:xfrm rot="4755976">
              <a:off x="2815781" y="1719783"/>
              <a:ext cx="796544" cy="796544"/>
            </a:xfrm>
            <a:prstGeom prst="ellipse">
              <a:avLst/>
            </a:prstGeom>
            <a:solidFill>
              <a:srgbClr val="FF7575"/>
            </a:solidFill>
            <a:ln w="28575" cap="flat" cmpd="sng" algn="ctr">
              <a:solidFill>
                <a:schemeClr val="bg1"/>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8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50" name="Oval 49"/>
            <p:cNvSpPr/>
            <p:nvPr/>
          </p:nvSpPr>
          <p:spPr bwMode="auto">
            <a:xfrm rot="632390">
              <a:off x="5751130" y="1255681"/>
              <a:ext cx="800845" cy="800845"/>
            </a:xfrm>
            <a:prstGeom prst="ellipse">
              <a:avLst/>
            </a:prstGeom>
            <a:solidFill>
              <a:schemeClr val="accent1">
                <a:lumMod val="40000"/>
                <a:lumOff val="60000"/>
              </a:schemeClr>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8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51" name="Oval 50"/>
            <p:cNvSpPr/>
            <p:nvPr/>
          </p:nvSpPr>
          <p:spPr bwMode="auto">
            <a:xfrm rot="632390">
              <a:off x="5832302" y="1345916"/>
              <a:ext cx="701310" cy="701310"/>
            </a:xfrm>
            <a:prstGeom prst="ellipse">
              <a:avLst/>
            </a:prstGeom>
            <a:solidFill>
              <a:srgbClr val="B0C3C8"/>
            </a:solidFill>
            <a:ln w="28575" cap="flat" cmpd="sng" algn="ctr">
              <a:solidFill>
                <a:schemeClr val="bg1"/>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8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pic>
          <p:nvPicPr>
            <p:cNvPr id="52" name="Picture 51"/>
            <p:cNvPicPr>
              <a:picLocks noChangeAspect="1"/>
            </p:cNvPicPr>
            <p:nvPr/>
          </p:nvPicPr>
          <p:blipFill>
            <a:blip r:embed="rId10" cstate="print">
              <a:biLevel thresh="50000"/>
              <a:extLst>
                <a:ext uri="{28A0092B-C50C-407E-A947-70E740481C1C}">
                  <a14:useLocalDpi xmlns:a14="http://schemas.microsoft.com/office/drawing/2010/main" val="0"/>
                </a:ext>
              </a:extLst>
            </a:blip>
            <a:stretch>
              <a:fillRect/>
            </a:stretch>
          </p:blipFill>
          <p:spPr>
            <a:xfrm>
              <a:off x="2925206" y="624897"/>
              <a:ext cx="639617" cy="639617"/>
            </a:xfrm>
            <a:prstGeom prst="rect">
              <a:avLst/>
            </a:prstGeom>
          </p:spPr>
        </p:pic>
        <p:pic>
          <p:nvPicPr>
            <p:cNvPr id="53" name="Picture 52"/>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968735" y="1821111"/>
              <a:ext cx="493253" cy="493253"/>
            </a:xfrm>
            <a:prstGeom prst="rect">
              <a:avLst/>
            </a:prstGeom>
          </p:spPr>
        </p:pic>
        <p:pic>
          <p:nvPicPr>
            <p:cNvPr id="54" name="Picture 5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865449" y="471523"/>
              <a:ext cx="583819" cy="583819"/>
            </a:xfrm>
            <a:prstGeom prst="rect">
              <a:avLst/>
            </a:prstGeom>
          </p:spPr>
        </p:pic>
        <p:pic>
          <p:nvPicPr>
            <p:cNvPr id="55" name="Picture 5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73997" y="2402989"/>
              <a:ext cx="400219" cy="400219"/>
            </a:xfrm>
            <a:prstGeom prst="rect">
              <a:avLst/>
            </a:prstGeom>
          </p:spPr>
        </p:pic>
        <p:pic>
          <p:nvPicPr>
            <p:cNvPr id="56" name="Picture 5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1767" y="343742"/>
              <a:ext cx="861362" cy="861362"/>
            </a:xfrm>
            <a:prstGeom prst="rect">
              <a:avLst/>
            </a:prstGeom>
          </p:spPr>
        </p:pic>
        <p:pic>
          <p:nvPicPr>
            <p:cNvPr id="57" name="Picture 5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955796" y="763388"/>
              <a:ext cx="694558" cy="694558"/>
            </a:xfrm>
            <a:prstGeom prst="rect">
              <a:avLst/>
            </a:prstGeom>
          </p:spPr>
        </p:pic>
        <p:pic>
          <p:nvPicPr>
            <p:cNvPr id="58" name="Picture 5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663583" y="2321079"/>
              <a:ext cx="756123" cy="756123"/>
            </a:xfrm>
            <a:prstGeom prst="rect">
              <a:avLst/>
            </a:prstGeom>
          </p:spPr>
        </p:pic>
        <p:pic>
          <p:nvPicPr>
            <p:cNvPr id="59" name="Picture 58"/>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5804803" y="1322543"/>
              <a:ext cx="731601" cy="731601"/>
            </a:xfrm>
            <a:prstGeom prst="rect">
              <a:avLst/>
            </a:prstGeom>
          </p:spPr>
        </p:pic>
        <p:pic>
          <p:nvPicPr>
            <p:cNvPr id="60" name="Picture 5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765162" y="1148694"/>
              <a:ext cx="939607" cy="939607"/>
            </a:xfrm>
            <a:prstGeom prst="rect">
              <a:avLst/>
            </a:prstGeom>
          </p:spPr>
        </p:pic>
        <p:pic>
          <p:nvPicPr>
            <p:cNvPr id="61" name="Picture 60"/>
            <p:cNvPicPr>
              <a:picLocks noChangeAspect="1"/>
            </p:cNvPicPr>
            <p:nvPr/>
          </p:nvPicPr>
          <p:blipFill>
            <a:blip r:embed="rId19" cstate="print">
              <a:biLevel thresh="50000"/>
              <a:extLst>
                <a:ext uri="{28A0092B-C50C-407E-A947-70E740481C1C}">
                  <a14:useLocalDpi xmlns:a14="http://schemas.microsoft.com/office/drawing/2010/main" val="0"/>
                </a:ext>
              </a:extLst>
            </a:blip>
            <a:stretch>
              <a:fillRect/>
            </a:stretch>
          </p:blipFill>
          <p:spPr>
            <a:xfrm>
              <a:off x="4718471" y="1718675"/>
              <a:ext cx="887143" cy="887143"/>
            </a:xfrm>
            <a:prstGeom prst="rect">
              <a:avLst/>
            </a:prstGeom>
          </p:spPr>
        </p:pic>
      </p:grpSp>
    </p:spTree>
    <p:custDataLst>
      <p:tags r:id="rId1"/>
    </p:custDataLst>
    <p:extLst>
      <p:ext uri="{BB962C8B-B14F-4D97-AF65-F5344CB8AC3E}">
        <p14:creationId xmlns:p14="http://schemas.microsoft.com/office/powerpoint/2010/main" val="1948297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Database Objects</a:t>
            </a:r>
          </a:p>
        </p:txBody>
      </p:sp>
      <p:graphicFrame>
        <p:nvGraphicFramePr>
          <p:cNvPr id="2" name="Table 1"/>
          <p:cNvGraphicFramePr>
            <a:graphicFrameLocks noGrp="1"/>
          </p:cNvGraphicFramePr>
          <p:nvPr>
            <p:extLst>
              <p:ext uri="{D42A27DB-BD31-4B8C-83A1-F6EECF244321}">
                <p14:modId xmlns:p14="http://schemas.microsoft.com/office/powerpoint/2010/main" val="2916228854"/>
              </p:ext>
            </p:extLst>
          </p:nvPr>
        </p:nvGraphicFramePr>
        <p:xfrm>
          <a:off x="2728996" y="2871788"/>
          <a:ext cx="12830009" cy="4543425"/>
        </p:xfrm>
        <a:graphic>
          <a:graphicData uri="http://schemas.openxmlformats.org/drawingml/2006/table">
            <a:tbl>
              <a:tblPr firstRow="1" bandRow="1">
                <a:tableStyleId>{5FD0F851-EC5A-4D38-B0AD-8093EC10F338}</a:tableStyleId>
              </a:tblPr>
              <a:tblGrid>
                <a:gridCol w="3428961">
                  <a:extLst>
                    <a:ext uri="{9D8B030D-6E8A-4147-A177-3AD203B41FA5}">
                      <a16:colId xmlns="" xmlns:a16="http://schemas.microsoft.com/office/drawing/2014/main" val="20000"/>
                    </a:ext>
                  </a:extLst>
                </a:gridCol>
                <a:gridCol w="9401048">
                  <a:extLst>
                    <a:ext uri="{9D8B030D-6E8A-4147-A177-3AD203B41FA5}">
                      <a16:colId xmlns="" xmlns:a16="http://schemas.microsoft.com/office/drawing/2014/main" val="20001"/>
                    </a:ext>
                  </a:extLst>
                </a:gridCol>
              </a:tblGrid>
              <a:tr h="764778">
                <a:tc>
                  <a:txBody>
                    <a:bodyPr/>
                    <a:lstStyle/>
                    <a:p>
                      <a:r>
                        <a:rPr lang="en-US" altLang="en-US" sz="3000" dirty="0">
                          <a:solidFill>
                            <a:schemeClr val="tx1"/>
                          </a:solidFill>
                        </a:rPr>
                        <a:t>Object</a:t>
                      </a:r>
                      <a:endParaRPr lang="en-US" sz="3600" dirty="0">
                        <a:solidFill>
                          <a:schemeClr val="tx1"/>
                        </a:solidFill>
                      </a:endParaRPr>
                    </a:p>
                  </a:txBody>
                  <a:tcPr marL="182879" marR="182879" marT="68580" marB="68580"/>
                </a:tc>
                <a:tc>
                  <a:txBody>
                    <a:bodyPr/>
                    <a:lstStyle/>
                    <a:p>
                      <a:r>
                        <a:rPr lang="en-US" altLang="en-US" sz="3000" dirty="0">
                          <a:solidFill>
                            <a:schemeClr val="tx1"/>
                          </a:solidFill>
                        </a:rPr>
                        <a:t>Description</a:t>
                      </a:r>
                      <a:endParaRPr lang="en-US" sz="3600" dirty="0">
                        <a:solidFill>
                          <a:schemeClr val="tx1"/>
                        </a:solidFill>
                      </a:endParaRPr>
                    </a:p>
                  </a:txBody>
                  <a:tcPr marL="182879" marR="182879" marT="68580" marB="68580"/>
                </a:tc>
                <a:extLst>
                  <a:ext uri="{0D108BD9-81ED-4DB2-BD59-A6C34878D82A}">
                    <a16:rowId xmlns="" xmlns:a16="http://schemas.microsoft.com/office/drawing/2014/main" val="10000"/>
                  </a:ext>
                </a:extLst>
              </a:tr>
              <a:tr h="578247">
                <a:tc>
                  <a:txBody>
                    <a:bodyPr/>
                    <a:lstStyle/>
                    <a:p>
                      <a:r>
                        <a:rPr lang="en-US" altLang="en-US" sz="2400" b="1" dirty="0"/>
                        <a:t>Table</a:t>
                      </a:r>
                      <a:endParaRPr lang="en-US" sz="2400" b="1" dirty="0"/>
                    </a:p>
                  </a:txBody>
                  <a:tcPr marL="182879" marR="182879" marT="68580" marB="68580">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2400" dirty="0"/>
                        <a:t>Basic unit of storage; composed of rows </a:t>
                      </a:r>
                    </a:p>
                  </a:txBody>
                  <a:tcPr marL="182879" marR="182879" marT="68580" marB="68580">
                    <a:solidFill>
                      <a:schemeClr val="bg2"/>
                    </a:solidFill>
                  </a:tcPr>
                </a:tc>
                <a:extLst>
                  <a:ext uri="{0D108BD9-81ED-4DB2-BD59-A6C34878D82A}">
                    <a16:rowId xmlns="" xmlns:a16="http://schemas.microsoft.com/office/drawing/2014/main" val="10001"/>
                  </a:ext>
                </a:extLst>
              </a:tr>
              <a:tr h="1028700">
                <a:tc>
                  <a:txBody>
                    <a:bodyPr/>
                    <a:lstStyle/>
                    <a:p>
                      <a:r>
                        <a:rPr lang="en-US" altLang="en-US" sz="2400" b="1" dirty="0"/>
                        <a:t>View </a:t>
                      </a:r>
                      <a:endParaRPr lang="en-US" sz="2400" b="1" dirty="0"/>
                    </a:p>
                  </a:txBody>
                  <a:tcPr marL="182879" marR="182879" marT="68580" marB="685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2400" dirty="0"/>
                        <a:t>Logically represents subsets of data from one or more tables</a:t>
                      </a:r>
                    </a:p>
                  </a:txBody>
                  <a:tcPr marL="182879" marR="182879" marT="68580" marB="68580"/>
                </a:tc>
                <a:extLst>
                  <a:ext uri="{0D108BD9-81ED-4DB2-BD59-A6C34878D82A}">
                    <a16:rowId xmlns="" xmlns:a16="http://schemas.microsoft.com/office/drawing/2014/main" val="10002"/>
                  </a:ext>
                </a:extLst>
              </a:tr>
              <a:tr h="685800">
                <a:tc>
                  <a:txBody>
                    <a:bodyPr/>
                    <a:lstStyle/>
                    <a:p>
                      <a:r>
                        <a:rPr lang="en-US" altLang="en-US" sz="2400" b="1" dirty="0"/>
                        <a:t>Sequence </a:t>
                      </a:r>
                      <a:endParaRPr lang="en-US" sz="2400" b="1" dirty="0"/>
                    </a:p>
                  </a:txBody>
                  <a:tcPr marL="182879" marR="182879" marT="68580" marB="68580">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2400" dirty="0"/>
                        <a:t>Generates numeric values</a:t>
                      </a:r>
                    </a:p>
                  </a:txBody>
                  <a:tcPr marL="182879" marR="182879" marT="68580" marB="68580">
                    <a:solidFill>
                      <a:schemeClr val="bg2"/>
                    </a:solidFill>
                  </a:tcPr>
                </a:tc>
                <a:extLst>
                  <a:ext uri="{0D108BD9-81ED-4DB2-BD59-A6C34878D82A}">
                    <a16:rowId xmlns="" xmlns:a16="http://schemas.microsoft.com/office/drawing/2014/main" val="10003"/>
                  </a:ext>
                </a:extLst>
              </a:tr>
              <a:tr h="937260">
                <a:tc>
                  <a:txBody>
                    <a:bodyPr/>
                    <a:lstStyle/>
                    <a:p>
                      <a:r>
                        <a:rPr lang="en-US" altLang="en-US" sz="2400" b="1" dirty="0"/>
                        <a:t>Index</a:t>
                      </a:r>
                      <a:endParaRPr lang="en-US" sz="2400" b="1" dirty="0"/>
                    </a:p>
                  </a:txBody>
                  <a:tcPr marL="182879" marR="182879" marT="68580" marB="685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2400" dirty="0"/>
                        <a:t>Improves the performance of data retrieval queries </a:t>
                      </a:r>
                    </a:p>
                  </a:txBody>
                  <a:tcPr marL="182879" marR="182879" marT="68580" marB="68580"/>
                </a:tc>
                <a:extLst>
                  <a:ext uri="{0D108BD9-81ED-4DB2-BD59-A6C34878D82A}">
                    <a16:rowId xmlns="" xmlns:a16="http://schemas.microsoft.com/office/drawing/2014/main" val="10004"/>
                  </a:ext>
                </a:extLst>
              </a:tr>
              <a:tr h="548640">
                <a:tc>
                  <a:txBody>
                    <a:bodyPr/>
                    <a:lstStyle/>
                    <a:p>
                      <a:r>
                        <a:rPr lang="en-US" altLang="en-US" sz="2400" b="1" dirty="0"/>
                        <a:t>Synonym </a:t>
                      </a:r>
                      <a:endParaRPr lang="en-US" sz="2400" b="1" dirty="0"/>
                    </a:p>
                  </a:txBody>
                  <a:tcPr marL="182879" marR="182879" marT="68580" marB="68580">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2400" dirty="0"/>
                        <a:t>Gives alternative names to objects</a:t>
                      </a:r>
                    </a:p>
                  </a:txBody>
                  <a:tcPr marL="182879" marR="182879" marT="68580" marB="68580">
                    <a:solidFill>
                      <a:schemeClr val="bg2"/>
                    </a:solidFill>
                  </a:tcPr>
                </a:tc>
                <a:extLst>
                  <a:ext uri="{0D108BD9-81ED-4DB2-BD59-A6C34878D82A}">
                    <a16:rowId xmlns="" xmlns:a16="http://schemas.microsoft.com/office/drawing/2014/main" val="10005"/>
                  </a:ext>
                </a:extLst>
              </a:tr>
            </a:tbl>
          </a:graphicData>
        </a:graphic>
      </p:graphicFrame>
    </p:spTree>
    <p:custDataLst>
      <p:tags r:id="rId1"/>
    </p:custDataLst>
    <p:extLst>
      <p:ext uri="{BB962C8B-B14F-4D97-AF65-F5344CB8AC3E}">
        <p14:creationId xmlns:p14="http://schemas.microsoft.com/office/powerpoint/2010/main" val="3694030213"/>
      </p:ext>
    </p:extLst>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Referencing Another User’s Tables</a:t>
            </a:r>
          </a:p>
        </p:txBody>
      </p:sp>
      <p:sp>
        <p:nvSpPr>
          <p:cNvPr id="14339" name="Content Placeholder 10"/>
          <p:cNvSpPr>
            <a:spLocks noGrp="1"/>
          </p:cNvSpPr>
          <p:nvPr>
            <p:ph idx="1"/>
          </p:nvPr>
        </p:nvSpPr>
        <p:spPr>
          <a:xfrm>
            <a:off x="933451" y="2272710"/>
            <a:ext cx="16421100" cy="1092667"/>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altLang="en-US" dirty="0">
                <a:latin typeface="Oracle Sans" panose="020B0503020204020204" pitchFamily="34" charset="0"/>
                <a:cs typeface="Oracle Sans" panose="020B0503020204020204" pitchFamily="34" charset="0"/>
              </a:rPr>
              <a:t>Tables belonging to other users are not in the user’s schema.</a:t>
            </a:r>
          </a:p>
          <a:p>
            <a:pPr lvl="1"/>
            <a:r>
              <a:rPr lang="en-US" altLang="en-US" dirty="0">
                <a:latin typeface="Oracle Sans" panose="020B0503020204020204" pitchFamily="34" charset="0"/>
                <a:cs typeface="Oracle Sans" panose="020B0503020204020204" pitchFamily="34" charset="0"/>
              </a:rPr>
              <a:t>You should use the owner’s name as a prefix to those tables.</a:t>
            </a:r>
          </a:p>
        </p:txBody>
      </p:sp>
      <p:sp>
        <p:nvSpPr>
          <p:cNvPr id="14347" name="Text Box 10"/>
          <p:cNvSpPr txBox="1">
            <a:spLocks noChangeArrowheads="1"/>
          </p:cNvSpPr>
          <p:nvPr/>
        </p:nvSpPr>
        <p:spPr bwMode="auto">
          <a:xfrm>
            <a:off x="4031432" y="7667366"/>
            <a:ext cx="4165083" cy="830997"/>
          </a:xfrm>
          <a:prstGeom prst="rect">
            <a:avLst/>
          </a:prstGeom>
          <a:noFill/>
          <a:ln w="9525">
            <a:noFill/>
            <a:miter lim="800000"/>
            <a:headEnd type="none" w="sm" len="sm"/>
            <a:tailEnd type="none" w="sm" len="sm"/>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eaLnBrk="1" hangingPunct="1"/>
            <a:r>
              <a:rPr lang="en-US" altLang="en-US" sz="2400" dirty="0">
                <a:latin typeface="Courier New" pitchFamily="49" charset="0"/>
                <a:cs typeface="Oracle Sans" panose="020B0503020204020204" pitchFamily="34" charset="0"/>
              </a:rPr>
              <a:t>SELECT * </a:t>
            </a:r>
          </a:p>
          <a:p>
            <a:pPr defTabSz="342900" eaLnBrk="1" hangingPunct="1"/>
            <a:r>
              <a:rPr lang="en-US" altLang="en-US" sz="2400" dirty="0">
                <a:latin typeface="Courier New" pitchFamily="49" charset="0"/>
                <a:cs typeface="Oracle Sans" panose="020B0503020204020204" pitchFamily="34" charset="0"/>
              </a:rPr>
              <a:t>FROM userB.employees;</a:t>
            </a:r>
          </a:p>
        </p:txBody>
      </p:sp>
      <p:sp>
        <p:nvSpPr>
          <p:cNvPr id="14348" name="Text Box 11"/>
          <p:cNvSpPr txBox="1">
            <a:spLocks noChangeArrowheads="1"/>
          </p:cNvSpPr>
          <p:nvPr/>
        </p:nvSpPr>
        <p:spPr bwMode="auto">
          <a:xfrm>
            <a:off x="10379517" y="7667366"/>
            <a:ext cx="4165083" cy="830997"/>
          </a:xfrm>
          <a:prstGeom prst="rect">
            <a:avLst/>
          </a:prstGeom>
          <a:noFill/>
          <a:ln w="9525">
            <a:noFill/>
            <a:miter lim="800000"/>
            <a:headEnd type="none" w="sm" len="sm"/>
            <a:tailEnd type="none" w="sm" len="sm"/>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eaLnBrk="1" hangingPunct="1"/>
            <a:r>
              <a:rPr lang="en-US" altLang="en-US" sz="2400" dirty="0">
                <a:latin typeface="Courier New" pitchFamily="49" charset="0"/>
                <a:cs typeface="Oracle Sans" panose="020B0503020204020204" pitchFamily="34" charset="0"/>
              </a:rPr>
              <a:t>SELECT * </a:t>
            </a:r>
          </a:p>
          <a:p>
            <a:pPr defTabSz="342900" eaLnBrk="1" hangingPunct="1"/>
            <a:r>
              <a:rPr lang="en-US" altLang="en-US" sz="2400" dirty="0">
                <a:latin typeface="Courier New" pitchFamily="49" charset="0"/>
                <a:cs typeface="Oracle Sans" panose="020B0503020204020204" pitchFamily="34" charset="0"/>
              </a:rPr>
              <a:t>FROM userA.employees;</a:t>
            </a:r>
          </a:p>
        </p:txBody>
      </p:sp>
      <p:grpSp>
        <p:nvGrpSpPr>
          <p:cNvPr id="5" name="Group 4"/>
          <p:cNvGrpSpPr/>
          <p:nvPr/>
        </p:nvGrpSpPr>
        <p:grpSpPr>
          <a:xfrm>
            <a:off x="4026485" y="4000502"/>
            <a:ext cx="10302091" cy="3569495"/>
            <a:chOff x="2589212" y="2667001"/>
            <a:chExt cx="6868060" cy="2379663"/>
          </a:xfrm>
        </p:grpSpPr>
        <p:cxnSp>
          <p:nvCxnSpPr>
            <p:cNvPr id="14349" name="Straight Arrow Connector 16"/>
            <p:cNvCxnSpPr>
              <a:cxnSpLocks noChangeShapeType="1"/>
            </p:cNvCxnSpPr>
            <p:nvPr/>
          </p:nvCxnSpPr>
          <p:spPr bwMode="auto">
            <a:xfrm flipV="1">
              <a:off x="5132715" y="3617857"/>
              <a:ext cx="1732269" cy="57"/>
            </a:xfrm>
            <a:prstGeom prst="straightConnector1">
              <a:avLst/>
            </a:prstGeom>
            <a:noFill/>
            <a:ln w="28575" algn="ctr">
              <a:solidFill>
                <a:schemeClr val="tx1"/>
              </a:solidFill>
              <a:round/>
              <a:headEnd type="triangle" w="lg" len="lg"/>
              <a:tailEnd type="triangle" w="lg" len="lg"/>
            </a:ln>
          </p:spPr>
        </p:cxnSp>
        <p:grpSp>
          <p:nvGrpSpPr>
            <p:cNvPr id="3" name="Group 2"/>
            <p:cNvGrpSpPr/>
            <p:nvPr/>
          </p:nvGrpSpPr>
          <p:grpSpPr>
            <a:xfrm>
              <a:off x="6900091" y="2667001"/>
              <a:ext cx="2557181" cy="2379663"/>
              <a:chOff x="6900091" y="2667001"/>
              <a:chExt cx="2557181" cy="2379663"/>
            </a:xfrm>
          </p:grpSpPr>
          <p:sp>
            <p:nvSpPr>
              <p:cNvPr id="13" name="Rectangle 12"/>
              <p:cNvSpPr/>
              <p:nvPr/>
            </p:nvSpPr>
            <p:spPr bwMode="auto">
              <a:xfrm>
                <a:off x="7313563" y="4370389"/>
                <a:ext cx="1940477" cy="676275"/>
              </a:xfrm>
              <a:prstGeom prst="rect">
                <a:avLst/>
              </a:prstGeom>
              <a:gradFill flip="none" rotWithShape="1">
                <a:gsLst>
                  <a:gs pos="0">
                    <a:schemeClr val="bg1"/>
                  </a:gs>
                  <a:gs pos="58000">
                    <a:srgbClr val="DDF6FF"/>
                  </a:gs>
                </a:gsLst>
                <a:lin ang="162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buFont typeface="Arial" pitchFamily="34" charset="0"/>
                  <a:buNone/>
                  <a:defRPr/>
                </a:pPr>
                <a:endParaRPr lang="en-US" dirty="0">
                  <a:latin typeface="Oracle Sans" panose="020B0503020204020204" pitchFamily="34" charset="0"/>
                  <a:cs typeface="Oracle Sans" panose="020B0503020204020204" pitchFamily="34" charset="0"/>
                </a:endParaRPr>
              </a:p>
            </p:txBody>
          </p:sp>
          <p:sp>
            <p:nvSpPr>
              <p:cNvPr id="14" name="Rounded Rectangle 13"/>
              <p:cNvSpPr/>
              <p:nvPr/>
            </p:nvSpPr>
            <p:spPr bwMode="auto">
              <a:xfrm>
                <a:off x="6900091" y="2667001"/>
                <a:ext cx="2557181" cy="1901712"/>
              </a:xfrm>
              <a:prstGeom prst="roundRect">
                <a:avLst/>
              </a:prstGeom>
              <a:solidFill>
                <a:schemeClr val="bg1">
                  <a:lumMod val="95000"/>
                </a:schemeClr>
              </a:solidFill>
              <a:ln w="28575" cap="flat" cmpd="sng" algn="ctr">
                <a:solidFill>
                  <a:schemeClr val="bg1">
                    <a:lumMod val="95000"/>
                  </a:schemeClr>
                </a:solidFill>
                <a:prstDash val="solid"/>
                <a:round/>
                <a:headEnd type="none" w="sm" len="sm"/>
                <a:tailEnd type="none" w="sm" len="sm"/>
              </a:ln>
              <a:effectLst>
                <a:outerShdw blurRad="50800" dist="38100" dir="5400000" algn="t" rotWithShape="0">
                  <a:prstClr val="black">
                    <a:alpha val="40000"/>
                  </a:prstClr>
                </a:outerShdw>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buFont typeface="Arial" pitchFamily="34" charset="0"/>
                  <a:buNone/>
                  <a:defRPr/>
                </a:pPr>
                <a:endParaRPr lang="en-US" dirty="0">
                  <a:latin typeface="Oracle Sans" panose="020B0503020204020204" pitchFamily="34" charset="0"/>
                  <a:cs typeface="Oracle Sans" panose="020B0503020204020204" pitchFamily="34" charset="0"/>
                </a:endParaRPr>
              </a:p>
            </p:txBody>
          </p:sp>
          <p:sp>
            <p:nvSpPr>
              <p:cNvPr id="14345" name="Text Box 8"/>
              <p:cNvSpPr txBox="1">
                <a:spLocks noChangeArrowheads="1"/>
              </p:cNvSpPr>
              <p:nvPr/>
            </p:nvSpPr>
            <p:spPr bwMode="auto">
              <a:xfrm>
                <a:off x="7915004" y="4604085"/>
                <a:ext cx="737595" cy="307777"/>
              </a:xfrm>
              <a:prstGeom prst="rect">
                <a:avLst/>
              </a:prstGeom>
              <a:noFill/>
              <a:ln w="9525">
                <a:noFill/>
                <a:miter lim="800000"/>
                <a:headEnd type="none" w="sm" len="sm"/>
                <a:tailEnd type="none" w="sm" len="sm"/>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eaLnBrk="1" hangingPunct="1"/>
                <a:r>
                  <a:rPr lang="en-US" altLang="en-US" sz="2400" b="1" dirty="0">
                    <a:latin typeface="Courier New" pitchFamily="49" charset="0"/>
                    <a:cs typeface="Oracle Sans" panose="020B0503020204020204" pitchFamily="34" charset="0"/>
                  </a:rPr>
                  <a:t>USERB</a:t>
                </a:r>
              </a:p>
            </p:txBody>
          </p:sp>
          <p:pic>
            <p:nvPicPr>
              <p:cNvPr id="18" name="Picture 17" descr="cnt2495834.png"/>
              <p:cNvPicPr>
                <a:picLocks noChangeAspect="1"/>
              </p:cNvPicPr>
              <p:nvPr/>
            </p:nvPicPr>
            <p:blipFill>
              <a:blip r:embed="rId4" cstate="print"/>
              <a:stretch>
                <a:fillRect/>
              </a:stretch>
            </p:blipFill>
            <p:spPr>
              <a:xfrm>
                <a:off x="7053517" y="2895600"/>
                <a:ext cx="2229280" cy="1599962"/>
              </a:xfrm>
              <a:prstGeom prst="rect">
                <a:avLst/>
              </a:prstGeom>
            </p:spPr>
          </p:pic>
        </p:grpSp>
        <p:grpSp>
          <p:nvGrpSpPr>
            <p:cNvPr id="2" name="Group 1"/>
            <p:cNvGrpSpPr/>
            <p:nvPr/>
          </p:nvGrpSpPr>
          <p:grpSpPr>
            <a:xfrm>
              <a:off x="2589212" y="2705100"/>
              <a:ext cx="2533905" cy="2303465"/>
              <a:chOff x="2589212" y="2743199"/>
              <a:chExt cx="2533905" cy="2303465"/>
            </a:xfrm>
          </p:grpSpPr>
          <p:sp>
            <p:nvSpPr>
              <p:cNvPr id="11" name="Rectangle 10"/>
              <p:cNvSpPr/>
              <p:nvPr/>
            </p:nvSpPr>
            <p:spPr bwMode="auto">
              <a:xfrm>
                <a:off x="2979491" y="4370389"/>
                <a:ext cx="1940479" cy="676275"/>
              </a:xfrm>
              <a:prstGeom prst="rect">
                <a:avLst/>
              </a:prstGeom>
              <a:gradFill flip="none" rotWithShape="1">
                <a:gsLst>
                  <a:gs pos="0">
                    <a:schemeClr val="bg1"/>
                  </a:gs>
                  <a:gs pos="58000">
                    <a:srgbClr val="DDF6FF"/>
                  </a:gs>
                </a:gsLst>
                <a:lin ang="162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buFont typeface="Arial" pitchFamily="34" charset="0"/>
                  <a:buNone/>
                  <a:defRPr/>
                </a:pPr>
                <a:endParaRPr lang="en-US" dirty="0">
                  <a:latin typeface="Oracle Sans" panose="020B0503020204020204" pitchFamily="34" charset="0"/>
                  <a:cs typeface="Oracle Sans" panose="020B0503020204020204" pitchFamily="34" charset="0"/>
                </a:endParaRPr>
              </a:p>
            </p:txBody>
          </p:sp>
          <p:sp>
            <p:nvSpPr>
              <p:cNvPr id="12" name="Rounded Rectangle 11"/>
              <p:cNvSpPr/>
              <p:nvPr/>
            </p:nvSpPr>
            <p:spPr bwMode="auto">
              <a:xfrm>
                <a:off x="2589212" y="2743199"/>
                <a:ext cx="2533905" cy="1825627"/>
              </a:xfrm>
              <a:prstGeom prst="roundRect">
                <a:avLst/>
              </a:prstGeom>
              <a:solidFill>
                <a:schemeClr val="bg1">
                  <a:lumMod val="95000"/>
                </a:schemeClr>
              </a:solidFill>
              <a:ln w="28575" cap="flat" cmpd="sng" algn="ctr">
                <a:solidFill>
                  <a:schemeClr val="bg1">
                    <a:lumMod val="95000"/>
                  </a:schemeClr>
                </a:solidFill>
                <a:prstDash val="solid"/>
                <a:round/>
                <a:headEnd type="none" w="sm" len="sm"/>
                <a:tailEnd type="none" w="sm" len="sm"/>
              </a:ln>
              <a:effectLst>
                <a:outerShdw blurRad="50800" dist="38100" dir="5400000" algn="t" rotWithShape="0">
                  <a:prstClr val="black">
                    <a:alpha val="40000"/>
                  </a:prstClr>
                </a:outerShdw>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buFont typeface="Arial" pitchFamily="34" charset="0"/>
                  <a:buNone/>
                  <a:defRPr/>
                </a:pPr>
                <a:endParaRPr lang="en-US" dirty="0">
                  <a:latin typeface="Oracle Sans" panose="020B0503020204020204" pitchFamily="34" charset="0"/>
                  <a:cs typeface="Oracle Sans" panose="020B0503020204020204" pitchFamily="34" charset="0"/>
                </a:endParaRPr>
              </a:p>
            </p:txBody>
          </p:sp>
          <p:sp>
            <p:nvSpPr>
              <p:cNvPr id="14346" name="Text Box 9"/>
              <p:cNvSpPr txBox="1">
                <a:spLocks noChangeArrowheads="1"/>
              </p:cNvSpPr>
              <p:nvPr/>
            </p:nvSpPr>
            <p:spPr bwMode="auto">
              <a:xfrm>
                <a:off x="3580933" y="4604085"/>
                <a:ext cx="737595" cy="307777"/>
              </a:xfrm>
              <a:prstGeom prst="rect">
                <a:avLst/>
              </a:prstGeom>
              <a:noFill/>
              <a:ln w="9525">
                <a:noFill/>
                <a:miter lim="800000"/>
                <a:headEnd type="none" w="sm" len="sm"/>
                <a:tailEnd type="none" w="sm" len="sm"/>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eaLnBrk="1" hangingPunct="1"/>
                <a:r>
                  <a:rPr lang="en-US" altLang="en-US" sz="2400" b="1" dirty="0">
                    <a:latin typeface="Courier New" pitchFamily="49" charset="0"/>
                    <a:cs typeface="Oracle Sans" panose="020B0503020204020204" pitchFamily="34" charset="0"/>
                  </a:rPr>
                  <a:t>USERA</a:t>
                </a:r>
              </a:p>
            </p:txBody>
          </p:sp>
          <p:pic>
            <p:nvPicPr>
              <p:cNvPr id="19" name="Picture 18" descr="cnt2554145.png"/>
              <p:cNvPicPr>
                <a:picLocks noChangeAspect="1"/>
              </p:cNvPicPr>
              <p:nvPr/>
            </p:nvPicPr>
            <p:blipFill>
              <a:blip r:embed="rId5" cstate="print"/>
              <a:stretch>
                <a:fillRect/>
              </a:stretch>
            </p:blipFill>
            <p:spPr>
              <a:xfrm>
                <a:off x="3072037" y="2832517"/>
                <a:ext cx="1574575" cy="1663283"/>
              </a:xfrm>
              <a:prstGeom prst="rect">
                <a:avLst/>
              </a:prstGeom>
            </p:spPr>
          </p:pic>
        </p:grpSp>
      </p:grpSp>
    </p:spTree>
    <p:custDataLst>
      <p:tags r:id="rId1"/>
    </p:custDataLst>
    <p:extLst>
      <p:ext uri="{BB962C8B-B14F-4D97-AF65-F5344CB8AC3E}">
        <p14:creationId xmlns:p14="http://schemas.microsoft.com/office/powerpoint/2010/main" val="1899313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6"/>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Sequences</a:t>
            </a:r>
          </a:p>
        </p:txBody>
      </p:sp>
      <p:sp>
        <p:nvSpPr>
          <p:cNvPr id="16387" name="Rectangle 17"/>
          <p:cNvSpPr>
            <a:spLocks noGrp="1" noChangeArrowheads="1"/>
          </p:cNvSpPr>
          <p:nvPr>
            <p:ph idx="1"/>
          </p:nvPr>
        </p:nvSpPr>
        <p:spPr>
          <a:xfrm>
            <a:off x="933451" y="2272710"/>
            <a:ext cx="16421100" cy="3276342"/>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Oracle Sans" panose="020B0503020204020204" pitchFamily="34" charset="0"/>
                <a:cs typeface="Oracle Sans" panose="020B0503020204020204" pitchFamily="34" charset="0"/>
              </a:rPr>
              <a:t>A sequence:</a:t>
            </a:r>
          </a:p>
          <a:p>
            <a:pPr lvl="1"/>
            <a:r>
              <a:rPr lang="en-US" altLang="en-US" dirty="0">
                <a:latin typeface="Oracle Sans" panose="020B0503020204020204" pitchFamily="34" charset="0"/>
                <a:cs typeface="Oracle Sans" panose="020B0503020204020204" pitchFamily="34" charset="0"/>
              </a:rPr>
              <a:t>Can automatically generate unique numbers</a:t>
            </a:r>
          </a:p>
          <a:p>
            <a:pPr lvl="1"/>
            <a:r>
              <a:rPr lang="en-US" altLang="en-US" dirty="0">
                <a:latin typeface="Oracle Sans" panose="020B0503020204020204" pitchFamily="34" charset="0"/>
                <a:cs typeface="Oracle Sans" panose="020B0503020204020204" pitchFamily="34" charset="0"/>
              </a:rPr>
              <a:t>Is a shareable object</a:t>
            </a:r>
          </a:p>
          <a:p>
            <a:pPr lvl="1"/>
            <a:r>
              <a:rPr lang="en-US" altLang="en-US" dirty="0">
                <a:latin typeface="Oracle Sans" panose="020B0503020204020204" pitchFamily="34" charset="0"/>
                <a:cs typeface="Oracle Sans" panose="020B0503020204020204" pitchFamily="34" charset="0"/>
              </a:rPr>
              <a:t>Can be used to create a primary key value</a:t>
            </a:r>
          </a:p>
          <a:p>
            <a:pPr lvl="1"/>
            <a:r>
              <a:rPr lang="en-US" altLang="en-US" dirty="0">
                <a:latin typeface="Oracle Sans" panose="020B0503020204020204" pitchFamily="34" charset="0"/>
                <a:cs typeface="Oracle Sans" panose="020B0503020204020204" pitchFamily="34" charset="0"/>
              </a:rPr>
              <a:t>Replaces application code</a:t>
            </a:r>
          </a:p>
          <a:p>
            <a:pPr lvl="1"/>
            <a:r>
              <a:rPr lang="en-US" altLang="en-US" dirty="0">
                <a:latin typeface="Oracle Sans" panose="020B0503020204020204" pitchFamily="34" charset="0"/>
                <a:cs typeface="Oracle Sans" panose="020B0503020204020204" pitchFamily="34" charset="0"/>
              </a:rPr>
              <a:t>Speeds up the efficiency of accessing sequence values when cached in memory</a:t>
            </a:r>
          </a:p>
        </p:txBody>
      </p:sp>
      <p:sp>
        <p:nvSpPr>
          <p:cNvPr id="16388" name="Rectangle 26"/>
          <p:cNvSpPr>
            <a:spLocks noChangeArrowheads="1"/>
          </p:cNvSpPr>
          <p:nvPr/>
        </p:nvSpPr>
        <p:spPr bwMode="auto">
          <a:xfrm>
            <a:off x="2802005" y="4191000"/>
            <a:ext cx="12741131" cy="369332"/>
          </a:xfrm>
          <a:prstGeom prst="rect">
            <a:avLst/>
          </a:prstGeom>
          <a:noFill/>
          <a:ln w="28575">
            <a:noFill/>
            <a:miter lim="800000"/>
            <a:headEnd type="none" w="sm" len="sm"/>
            <a:tailEnd type="none" w="sm" len="sm"/>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eaLnBrk="1" hangingPunct="1"/>
            <a:endParaRPr lang="en-IN" altLang="en-US" dirty="0">
              <a:latin typeface="Oracle Sans" panose="020B0503020204020204" pitchFamily="34" charset="0"/>
              <a:cs typeface="Oracle Sans" panose="020B0503020204020204" pitchFamily="34" charset="0"/>
            </a:endParaRPr>
          </a:p>
        </p:txBody>
      </p:sp>
      <p:grpSp>
        <p:nvGrpSpPr>
          <p:cNvPr id="4" name="Group 3">
            <a:extLst>
              <a:ext uri="{FF2B5EF4-FFF2-40B4-BE49-F238E27FC236}">
                <a16:creationId xmlns="" xmlns:a16="http://schemas.microsoft.com/office/drawing/2014/main" id="{8466385B-1C70-4DBF-923C-866C89F852BB}"/>
              </a:ext>
            </a:extLst>
          </p:cNvPr>
          <p:cNvGrpSpPr/>
          <p:nvPr/>
        </p:nvGrpSpPr>
        <p:grpSpPr>
          <a:xfrm>
            <a:off x="3344439" y="6100052"/>
            <a:ext cx="11599124" cy="3128963"/>
            <a:chOff x="3344439" y="6100052"/>
            <a:chExt cx="11599124" cy="3128963"/>
          </a:xfrm>
        </p:grpSpPr>
        <p:pic>
          <p:nvPicPr>
            <p:cNvPr id="16390" name="Picture 29" descr="C:\Documents and Settings\sbettego\Desktop\manu006-[Converted].gif"/>
            <p:cNvPicPr>
              <a:picLocks noChangeAspect="1" noChangeArrowheads="1"/>
            </p:cNvPicPr>
            <p:nvPr/>
          </p:nvPicPr>
          <p:blipFill>
            <a:blip r:embed="rId4" cstate="print"/>
            <a:stretch>
              <a:fillRect/>
            </a:stretch>
          </p:blipFill>
          <p:spPr bwMode="auto">
            <a:xfrm>
              <a:off x="3344439" y="6100052"/>
              <a:ext cx="3571875" cy="3128963"/>
            </a:xfrm>
            <a:prstGeom prst="rect">
              <a:avLst/>
            </a:prstGeom>
            <a:noFill/>
            <a:ln w="9525">
              <a:noFill/>
              <a:miter lim="800000"/>
              <a:headEnd/>
              <a:tailEnd/>
            </a:ln>
          </p:spPr>
        </p:pic>
        <p:sp>
          <p:nvSpPr>
            <p:cNvPr id="26" name="Oval 33"/>
            <p:cNvSpPr>
              <a:spLocks noChangeAspect="1" noChangeArrowheads="1"/>
            </p:cNvSpPr>
            <p:nvPr/>
          </p:nvSpPr>
          <p:spPr bwMode="auto">
            <a:xfrm>
              <a:off x="6590676" y="7768112"/>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1</a:t>
              </a:r>
            </a:p>
          </p:txBody>
        </p:sp>
        <p:sp>
          <p:nvSpPr>
            <p:cNvPr id="27" name="Oval 33"/>
            <p:cNvSpPr>
              <a:spLocks noChangeAspect="1" noChangeArrowheads="1"/>
            </p:cNvSpPr>
            <p:nvPr/>
          </p:nvSpPr>
          <p:spPr bwMode="auto">
            <a:xfrm>
              <a:off x="7276476" y="6974446"/>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2</a:t>
              </a:r>
            </a:p>
          </p:txBody>
        </p:sp>
        <p:sp>
          <p:nvSpPr>
            <p:cNvPr id="28" name="Oval 33"/>
            <p:cNvSpPr>
              <a:spLocks noChangeAspect="1" noChangeArrowheads="1"/>
            </p:cNvSpPr>
            <p:nvPr/>
          </p:nvSpPr>
          <p:spPr bwMode="auto">
            <a:xfrm>
              <a:off x="8293560" y="7768112"/>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3</a:t>
              </a:r>
            </a:p>
          </p:txBody>
        </p:sp>
        <p:sp>
          <p:nvSpPr>
            <p:cNvPr id="29" name="Oval 33"/>
            <p:cNvSpPr>
              <a:spLocks noChangeAspect="1" noChangeArrowheads="1"/>
            </p:cNvSpPr>
            <p:nvPr/>
          </p:nvSpPr>
          <p:spPr bwMode="auto">
            <a:xfrm>
              <a:off x="9020771" y="6974446"/>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4</a:t>
              </a:r>
            </a:p>
          </p:txBody>
        </p:sp>
        <p:sp>
          <p:nvSpPr>
            <p:cNvPr id="30" name="Oval 33"/>
            <p:cNvSpPr>
              <a:spLocks noChangeAspect="1" noChangeArrowheads="1"/>
            </p:cNvSpPr>
            <p:nvPr/>
          </p:nvSpPr>
          <p:spPr bwMode="auto">
            <a:xfrm>
              <a:off x="9996444" y="7768112"/>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5</a:t>
              </a:r>
            </a:p>
          </p:txBody>
        </p:sp>
        <p:sp>
          <p:nvSpPr>
            <p:cNvPr id="31" name="Oval 33"/>
            <p:cNvSpPr>
              <a:spLocks noChangeAspect="1" noChangeArrowheads="1"/>
            </p:cNvSpPr>
            <p:nvPr/>
          </p:nvSpPr>
          <p:spPr bwMode="auto">
            <a:xfrm>
              <a:off x="10765065" y="6974446"/>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6</a:t>
              </a:r>
            </a:p>
          </p:txBody>
        </p:sp>
        <p:sp>
          <p:nvSpPr>
            <p:cNvPr id="32" name="Oval 33"/>
            <p:cNvSpPr>
              <a:spLocks noChangeAspect="1" noChangeArrowheads="1"/>
            </p:cNvSpPr>
            <p:nvPr/>
          </p:nvSpPr>
          <p:spPr bwMode="auto">
            <a:xfrm>
              <a:off x="11699328" y="7768112"/>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7</a:t>
              </a:r>
            </a:p>
          </p:txBody>
        </p:sp>
        <p:sp>
          <p:nvSpPr>
            <p:cNvPr id="33" name="Oval 33"/>
            <p:cNvSpPr>
              <a:spLocks noChangeAspect="1" noChangeArrowheads="1"/>
            </p:cNvSpPr>
            <p:nvPr/>
          </p:nvSpPr>
          <p:spPr bwMode="auto">
            <a:xfrm>
              <a:off x="12509360" y="6974446"/>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8</a:t>
              </a:r>
            </a:p>
          </p:txBody>
        </p:sp>
        <p:sp>
          <p:nvSpPr>
            <p:cNvPr id="34" name="Oval 33"/>
            <p:cNvSpPr>
              <a:spLocks noChangeAspect="1" noChangeArrowheads="1"/>
            </p:cNvSpPr>
            <p:nvPr/>
          </p:nvSpPr>
          <p:spPr bwMode="auto">
            <a:xfrm>
              <a:off x="13402214" y="7768112"/>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9</a:t>
              </a:r>
            </a:p>
          </p:txBody>
        </p:sp>
        <p:sp>
          <p:nvSpPr>
            <p:cNvPr id="35" name="Oval 33"/>
            <p:cNvSpPr>
              <a:spLocks noChangeAspect="1" noChangeArrowheads="1"/>
            </p:cNvSpPr>
            <p:nvPr/>
          </p:nvSpPr>
          <p:spPr bwMode="auto">
            <a:xfrm>
              <a:off x="14253656" y="6974446"/>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644362" eaLnBrk="0" hangingPunct="0">
                <a:lnSpc>
                  <a:spcPct val="95000"/>
                </a:lnSpc>
                <a:defRPr/>
              </a:pPr>
              <a:r>
                <a:rPr lang="en-US" b="1" dirty="0">
                  <a:solidFill>
                    <a:schemeClr val="bg1"/>
                  </a:solidFill>
                  <a:latin typeface="Oracle Sans" panose="020B0503020204020204" pitchFamily="34" charset="0"/>
                  <a:cs typeface="Oracle Sans" panose="020B0503020204020204" pitchFamily="34" charset="0"/>
                </a:rPr>
                <a:t>10</a:t>
              </a:r>
            </a:p>
          </p:txBody>
        </p:sp>
      </p:grpSp>
    </p:spTree>
    <p:custDataLst>
      <p:tags r:id="rId1"/>
    </p:custDataLst>
    <p:extLst>
      <p:ext uri="{BB962C8B-B14F-4D97-AF65-F5344CB8AC3E}">
        <p14:creationId xmlns:p14="http://schemas.microsoft.com/office/powerpoint/2010/main" val="4251787289"/>
      </p:ext>
    </p:extLst>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029"/>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CREATE SEQUENCE Statement: Syntax</a:t>
            </a:r>
          </a:p>
        </p:txBody>
      </p:sp>
      <p:sp>
        <p:nvSpPr>
          <p:cNvPr id="18435" name="Rectangle 1030"/>
          <p:cNvSpPr>
            <a:spLocks noGrp="1" noChangeArrowheads="1"/>
          </p:cNvSpPr>
          <p:nvPr>
            <p:ph idx="1"/>
          </p:nvPr>
        </p:nvSpPr>
        <p:spPr>
          <a:xfrm>
            <a:off x="933451" y="2272710"/>
            <a:ext cx="16421100" cy="567139"/>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Oracle Sans" panose="020B0503020204020204" pitchFamily="34" charset="0"/>
                <a:cs typeface="Oracle Sans" panose="020B0503020204020204" pitchFamily="34" charset="0"/>
              </a:rPr>
              <a:t>Define a sequence to generate sequential numbers automatically:</a:t>
            </a:r>
          </a:p>
        </p:txBody>
      </p:sp>
      <p:sp>
        <p:nvSpPr>
          <p:cNvPr id="5" name="Content Placeholder 2"/>
          <p:cNvSpPr txBox="1">
            <a:spLocks/>
          </p:cNvSpPr>
          <p:nvPr/>
        </p:nvSpPr>
        <p:spPr bwMode="gray">
          <a:xfrm>
            <a:off x="1299329" y="3105576"/>
            <a:ext cx="16125591" cy="4205615"/>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82849" tIns="182849" rIns="25395" bIns="25395">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CREATE SEQUENCE [ schema. ] sequence</a:t>
            </a:r>
          </a:p>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  [ { START WITH|INCREMENT BY } integer</a:t>
            </a:r>
          </a:p>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  | { MAXVALUE integer | NOMAXVALUE }</a:t>
            </a:r>
          </a:p>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  | { MINVALUE integer | NOMINVALUE }</a:t>
            </a:r>
          </a:p>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  | { CYCLE | NOCYCLE }</a:t>
            </a:r>
          </a:p>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  | { CACHE integer | NOCACHE }</a:t>
            </a:r>
          </a:p>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  | { ORDER | NOORDER }</a:t>
            </a:r>
          </a:p>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  | { SCALE | NOSCALE }</a:t>
            </a:r>
          </a:p>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  | { SHARD | NOSHARD }</a:t>
            </a:r>
          </a:p>
          <a:p>
            <a:pPr marL="914240" indent="-914240" defTabSz="799961">
              <a:tabLst>
                <a:tab pos="799961" algn="r"/>
                <a:tab pos="1345965" algn="l"/>
              </a:tabLst>
              <a:defRPr/>
            </a:pPr>
            <a:r>
              <a:rPr lang="en-US" altLang="en-US" sz="2400" b="1" dirty="0">
                <a:latin typeface="Courier New" pitchFamily="49" charset="0"/>
                <a:cs typeface="Oracle Sans" panose="020B0503020204020204" pitchFamily="34" charset="0"/>
              </a:rPr>
              <a:t>];</a:t>
            </a:r>
          </a:p>
        </p:txBody>
      </p:sp>
      <p:grpSp>
        <p:nvGrpSpPr>
          <p:cNvPr id="4" name="Group 3">
            <a:extLst>
              <a:ext uri="{FF2B5EF4-FFF2-40B4-BE49-F238E27FC236}">
                <a16:creationId xmlns="" xmlns:a16="http://schemas.microsoft.com/office/drawing/2014/main" id="{A6634E8A-07F0-4E88-83FD-194931B8D709}"/>
              </a:ext>
            </a:extLst>
          </p:cNvPr>
          <p:cNvGrpSpPr/>
          <p:nvPr/>
        </p:nvGrpSpPr>
        <p:grpSpPr>
          <a:xfrm>
            <a:off x="12721653" y="6743700"/>
            <a:ext cx="5567363" cy="2812257"/>
            <a:chOff x="12458700" y="6743700"/>
            <a:chExt cx="5567363" cy="2812257"/>
          </a:xfrm>
        </p:grpSpPr>
        <p:sp>
          <p:nvSpPr>
            <p:cNvPr id="6" name="Rectangle 5"/>
            <p:cNvSpPr/>
            <p:nvPr/>
          </p:nvSpPr>
          <p:spPr bwMode="auto">
            <a:xfrm rot="16200000" flipV="1">
              <a:off x="14368463" y="5366147"/>
              <a:ext cx="1747838" cy="5567363"/>
            </a:xfrm>
            <a:prstGeom prst="rect">
              <a:avLst/>
            </a:prstGeom>
            <a:gradFill flip="none" rotWithShape="1">
              <a:gsLst>
                <a:gs pos="0">
                  <a:srgbClr val="DCE3E4"/>
                </a:gs>
                <a:gs pos="5000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defRPr/>
              </a:pPr>
              <a:endParaRPr lang="en-US" dirty="0">
                <a:latin typeface="Oracle Sans" panose="020B0503020204020204" pitchFamily="34" charset="0"/>
                <a:cs typeface="Oracle Sans" panose="020B0503020204020204" pitchFamily="34" charset="0"/>
              </a:endParaRPr>
            </a:p>
          </p:txBody>
        </p:sp>
        <p:pic>
          <p:nvPicPr>
            <p:cNvPr id="1026" name="Picture 2" descr="D:\Projects\SQL_Workshop_12cR2\OU Graphics\Batch 2 SQL course icons\Batch 2 SQL course icons\Sequence.png"/>
            <p:cNvPicPr>
              <a:picLocks noChangeAspect="1" noChangeArrowheads="1"/>
            </p:cNvPicPr>
            <p:nvPr/>
          </p:nvPicPr>
          <p:blipFill>
            <a:blip r:embed="rId4" cstate="print"/>
            <a:srcRect/>
            <a:stretch>
              <a:fillRect/>
            </a:stretch>
          </p:blipFill>
          <p:spPr bwMode="auto">
            <a:xfrm>
              <a:off x="13373100" y="6743700"/>
              <a:ext cx="2812257" cy="2812257"/>
            </a:xfrm>
            <a:prstGeom prst="rect">
              <a:avLst/>
            </a:prstGeom>
            <a:noFill/>
          </p:spPr>
        </p:pic>
      </p:grpSp>
    </p:spTree>
    <p:custDataLst>
      <p:tags r:id="rId1"/>
    </p:custDataLst>
    <p:extLst>
      <p:ext uri="{BB962C8B-B14F-4D97-AF65-F5344CB8AC3E}">
        <p14:creationId xmlns:p14="http://schemas.microsoft.com/office/powerpoint/2010/main" val="2388049909"/>
      </p:ext>
    </p:extLst>
  </p:cSld>
  <p:clrMapOvr>
    <a:masterClrMapping/>
  </p:clrMapOvr>
  <p:transition spd="slow">
    <p:cut/>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8e5b71d97abbf78e6157b6cb7b590e0393b44c6"/>
  <p:tag name="ARTICULATE_SLIDE_COUNT" val="40"/>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U Redwood PowerPoint Template">
  <a:themeElements>
    <a:clrScheme name="Redwood Theme">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FACD62"/>
      </a:folHlink>
    </a:clrScheme>
    <a:fontScheme name="Redwood Fonts">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U Redwood PowerPoint Template.potx" id="{E268B603-5D0A-4A64-89C3-10B088DC216C}" vid="{A85A9E7E-81CB-495B-98B2-24FED83F9CA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OU Redwood PowerPoint Template</Template>
  <TotalTime>740</TotalTime>
  <Words>5600</Words>
  <Application>Microsoft Office PowerPoint</Application>
  <PresentationFormat>Custom</PresentationFormat>
  <Paragraphs>594</Paragraphs>
  <Slides>40</Slides>
  <Notes>40</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 Unicode MS</vt:lpstr>
      <vt:lpstr>Arial</vt:lpstr>
      <vt:lpstr>Calibri</vt:lpstr>
      <vt:lpstr>Courier New</vt:lpstr>
      <vt:lpstr>Georgia</vt:lpstr>
      <vt:lpstr>LavosHandy™</vt:lpstr>
      <vt:lpstr>Oracle Sans</vt:lpstr>
      <vt:lpstr>Times New Roman</vt:lpstr>
      <vt:lpstr>OU Redwood PowerPoint Template</vt:lpstr>
      <vt:lpstr>Creating Sequences, Synonyms, and Indexes</vt:lpstr>
      <vt:lpstr>Course Roadmap</vt:lpstr>
      <vt:lpstr>Objectives</vt:lpstr>
      <vt:lpstr>Lesson Agenda</vt:lpstr>
      <vt:lpstr>E-Commerce Scenario</vt:lpstr>
      <vt:lpstr>Database Objects</vt:lpstr>
      <vt:lpstr>Referencing Another User’s Tables</vt:lpstr>
      <vt:lpstr>Sequences</vt:lpstr>
      <vt:lpstr>CREATE SEQUENCE Statement: Syntax</vt:lpstr>
      <vt:lpstr>PowerPoint Presentation</vt:lpstr>
      <vt:lpstr>Creating a Sequence</vt:lpstr>
      <vt:lpstr>NEXTVAL and CURRVAL Pseudocolumns</vt:lpstr>
      <vt:lpstr>PowerPoint Presentation</vt:lpstr>
      <vt:lpstr>Using a Sequence</vt:lpstr>
      <vt:lpstr>SQL Column Defaulting Using a Sequence</vt:lpstr>
      <vt:lpstr>Caching Sequence Values</vt:lpstr>
      <vt:lpstr>Modifying a Sequence</vt:lpstr>
      <vt:lpstr>Guidelines for Modifying a Sequence</vt:lpstr>
      <vt:lpstr>Sequence Information</vt:lpstr>
      <vt:lpstr>Lesson Agenda</vt:lpstr>
      <vt:lpstr>Synonyms</vt:lpstr>
      <vt:lpstr>Creating a Synonym for an Object</vt:lpstr>
      <vt:lpstr>Creating and Removing Synonyms</vt:lpstr>
      <vt:lpstr>Synonym Information</vt:lpstr>
      <vt:lpstr>Lesson Agenda</vt:lpstr>
      <vt:lpstr>Indexes</vt:lpstr>
      <vt:lpstr>How Are Indexes Created?</vt:lpstr>
      <vt:lpstr>Creating an Index</vt:lpstr>
      <vt:lpstr>CREATE INDEX with the CREATE TABLE Statement</vt:lpstr>
      <vt:lpstr>PowerPoint Presentation</vt:lpstr>
      <vt:lpstr>Function-Based Indexes</vt:lpstr>
      <vt:lpstr>Creating Multiple Indexes on the Same Set of Columns</vt:lpstr>
      <vt:lpstr>Creating Multiple Indexes on the Same Set of Columns: Example</vt:lpstr>
      <vt:lpstr>Index Information</vt:lpstr>
      <vt:lpstr>USER_INDEXES: Examples</vt:lpstr>
      <vt:lpstr>Querying USER_IND_COLUMNS</vt:lpstr>
      <vt:lpstr>Removing an Index</vt:lpstr>
      <vt:lpstr>Summary</vt:lpstr>
      <vt:lpstr>Practice 13: Overview</vt:lpstr>
      <vt:lpstr>PowerPoint Presentation</vt:lpstr>
    </vt:vector>
  </TitlesOfParts>
  <Company>Oracle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OU Redwood 2020</dc:subject>
  <dc:creator>Toufik Bagwan</dc:creator>
  <cp:keywords>OU Redwood PowerPoint Template</cp:keywords>
  <dc:description>Oracle University Production Services PowerPoint Template</dc:description>
  <cp:lastModifiedBy>Pavithran Adka</cp:lastModifiedBy>
  <cp:revision>93</cp:revision>
  <cp:lastPrinted>2002-03-28T23:57:22Z</cp:lastPrinted>
  <dcterms:created xsi:type="dcterms:W3CDTF">2020-05-19T09:17:09Z</dcterms:created>
  <dcterms:modified xsi:type="dcterms:W3CDTF">2020-06-21T09:21:46Z</dcterms:modified>
  <cp:category>Oracle University PowerPoint 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ome_page">
    <vt:lpwstr>http://ap337sun.us.oracle.com/powerpoint</vt:lpwstr>
  </property>
  <property fmtid="{D5CDD505-2E9C-101B-9397-08002B2CF9AE}" pid="3" name="Version">
    <vt:lpwstr>1.00</vt:lpwstr>
  </property>
  <property fmtid="{D5CDD505-2E9C-101B-9397-08002B2CF9AE}" pid="4" name="Build_version">
    <vt:lpwstr> 111</vt:lpwstr>
  </property>
  <property fmtid="{D5CDD505-2E9C-101B-9397-08002B2CF9AE}" pid="5" name="Build_Date">
    <vt:filetime>2001-07-03T07:00:00Z</vt:filetime>
  </property>
  <property fmtid="{D5CDD505-2E9C-101B-9397-08002B2CF9AE}" pid="6" name="Build_Time">
    <vt:lpwstr>10:11:09 AM</vt:lpwstr>
  </property>
  <property fmtid="{D5CDD505-2E9C-101B-9397-08002B2CF9AE}" pid="7" name="Install_dir">
    <vt:lpwstr/>
  </property>
  <property fmtid="{D5CDD505-2E9C-101B-9397-08002B2CF9AE}" pid="8" name="ArticulateGUID">
    <vt:lpwstr>54608960-AEB5-4F2A-B622-CD7CD84DD473</vt:lpwstr>
  </property>
  <property fmtid="{D5CDD505-2E9C-101B-9397-08002B2CF9AE}" pid="9" name="ArticulatePath">
    <vt:lpwstr>OU7_July2016</vt:lpwstr>
  </property>
</Properties>
</file>